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6858000" cx="9144000"/>
  <p:notesSz cx="7559675" cy="10691800"/>
  <p:embeddedFontLst>
    <p:embeddedFont>
      <p:font typeface="Rubik"/>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8" roundtripDataSignature="AMtx7miDhh2IUc2YIz8S7x47P0HOnUXG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55F32C-E990-4F3E-A69D-10446A4EABA0}">
  <a:tblStyle styleId="{1455F32C-E990-4F3E-A69D-10446A4EABA0}"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E01B0E5-1562-4966-BE4F-FABBAF2BCDC2}" styleName="Table_1">
    <a:wholeTbl>
      <a:tcTxStyle b="off" i="off">
        <a:font>
          <a:latin typeface="Arial"/>
          <a:ea typeface="Arial"/>
          <a:cs typeface="Arial"/>
        </a:font>
        <a:schemeClr val="dk1"/>
      </a:tcTxStyle>
      <a:tcStyle>
        <a:tcBdr>
          <a:left>
            <a:ln cap="flat" cmpd="sng" w="12700">
              <a:solidFill>
                <a:schemeClr val="accent6"/>
              </a:solidFill>
              <a:prstDash val="solid"/>
              <a:round/>
              <a:headEnd len="sm" w="sm" type="none"/>
              <a:tailEnd len="sm" w="sm" type="none"/>
            </a:ln>
          </a:left>
          <a:right>
            <a:ln cap="flat" cmpd="sng" w="12700">
              <a:solidFill>
                <a:schemeClr val="accent6"/>
              </a:solidFill>
              <a:prstDash val="solid"/>
              <a:round/>
              <a:headEnd len="sm" w="sm" type="none"/>
              <a:tailEnd len="sm" w="sm" type="none"/>
            </a:ln>
          </a:right>
          <a:top>
            <a:ln cap="flat" cmpd="sng" w="12700">
              <a:solidFill>
                <a:schemeClr val="accent6"/>
              </a:solidFill>
              <a:prstDash val="solid"/>
              <a:round/>
              <a:headEnd len="sm" w="sm" type="none"/>
              <a:tailEnd len="sm" w="sm" type="none"/>
            </a:ln>
          </a:top>
          <a:bottom>
            <a:ln cap="flat" cmpd="sng" w="12700">
              <a:solidFill>
                <a:schemeClr val="accent6"/>
              </a:solidFill>
              <a:prstDash val="solid"/>
              <a:round/>
              <a:headEnd len="sm" w="sm" type="none"/>
              <a:tailEnd len="sm" w="sm" type="none"/>
            </a:ln>
          </a:bottom>
          <a:insideH>
            <a:ln cap="flat" cmpd="sng" w="12700">
              <a:solidFill>
                <a:schemeClr val="accent6"/>
              </a:solidFill>
              <a:prstDash val="solid"/>
              <a:round/>
              <a:headEnd len="sm" w="sm" type="none"/>
              <a:tailEnd len="sm" w="sm" type="none"/>
            </a:ln>
          </a:insideH>
          <a:insideV>
            <a:ln cap="flat" cmpd="sng" w="12700">
              <a:solidFill>
                <a:schemeClr val="accent6"/>
              </a:solidFill>
              <a:prstDash val="solid"/>
              <a:round/>
              <a:headEnd len="sm" w="sm" type="none"/>
              <a:tailEnd len="sm" w="sm" type="none"/>
            </a:ln>
          </a:insideV>
        </a:tcBdr>
        <a:fill>
          <a:solidFill>
            <a:srgbClr val="FFFFFF">
              <a:alpha val="0"/>
            </a:srgbClr>
          </a:solidFill>
        </a:fill>
      </a:tcStyle>
    </a:wholeTbl>
    <a:band1H>
      <a:tcTxStyle/>
      <a:tcStyle>
        <a:fill>
          <a:solidFill>
            <a:schemeClr val="accent6">
              <a:alpha val="20000"/>
            </a:schemeClr>
          </a:solidFill>
        </a:fill>
      </a:tcStyle>
    </a:band1H>
    <a:band2H>
      <a:tcTxStyle/>
    </a:band2H>
    <a:band1V>
      <a:tcTxStyle/>
      <a:tcStyle>
        <a:fill>
          <a:solidFill>
            <a:schemeClr val="accent6">
              <a:alpha val="20000"/>
            </a:schemeClr>
          </a:solidFill>
        </a:fill>
      </a:tcStyle>
    </a:band1V>
    <a:band2V>
      <a:tcTx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6"/>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ubik-bold.fntdata"/><Relationship Id="rId10" Type="http://schemas.openxmlformats.org/officeDocument/2006/relationships/slide" Target="slides/slide4.xml"/><Relationship Id="rId54" Type="http://schemas.openxmlformats.org/officeDocument/2006/relationships/font" Target="fonts/Rubik-regular.fntdata"/><Relationship Id="rId13" Type="http://schemas.openxmlformats.org/officeDocument/2006/relationships/slide" Target="slides/slide7.xml"/><Relationship Id="rId57" Type="http://schemas.openxmlformats.org/officeDocument/2006/relationships/font" Target="fonts/Rubik-boldItalic.fntdata"/><Relationship Id="rId12" Type="http://schemas.openxmlformats.org/officeDocument/2006/relationships/slide" Target="slides/slide6.xml"/><Relationship Id="rId56" Type="http://schemas.openxmlformats.org/officeDocument/2006/relationships/font" Target="fonts/Rubik-italic.fntdata"/><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276600" cy="5365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281488" y="0"/>
            <a:ext cx="3276600" cy="5365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155238"/>
            <a:ext cx="3276600" cy="5365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281488" y="10155238"/>
            <a:ext cx="3276600" cy="5365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8: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48: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3: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txBox="1"/>
          <p:nvPr>
            <p:ph idx="1" type="body"/>
          </p:nvPr>
        </p:nvSpPr>
        <p:spPr>
          <a:xfrm>
            <a:off x="755650" y="5145088"/>
            <a:ext cx="6048300" cy="421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4: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5: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6: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7: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8: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9: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9: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49: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49: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50: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50: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1: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12: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3: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14: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5: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15: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6: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7: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7: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18: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9: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19: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0: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p20: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2: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2: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1: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22: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3: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23: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24: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5: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p25: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6: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26: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51: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51: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52: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52: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53: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53: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54: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54: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0: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10: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5: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55: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56: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56: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7: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57: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8: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p5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9: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59: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60: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60: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61: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61: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7: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p27: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3: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3: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4: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44: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5: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45: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6: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46: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7:notes"/>
          <p:cNvSpPr txBox="1"/>
          <p:nvPr>
            <p:ph idx="1" type="body"/>
          </p:nvPr>
        </p:nvSpPr>
        <p:spPr>
          <a:xfrm>
            <a:off x="755650" y="5145088"/>
            <a:ext cx="6048375" cy="42100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47:notes"/>
          <p:cNvSpPr/>
          <p:nvPr>
            <p:ph idx="2" type="sldImg"/>
          </p:nvPr>
        </p:nvSpPr>
        <p:spPr>
          <a:xfrm>
            <a:off x="1374775" y="1336675"/>
            <a:ext cx="4810125" cy="36083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8" name="Shape 28"/>
        <p:cNvGrpSpPr/>
        <p:nvPr/>
      </p:nvGrpSpPr>
      <p:grpSpPr>
        <a:xfrm>
          <a:off x="0" y="0"/>
          <a:ext cx="0" cy="0"/>
          <a:chOff x="0" y="0"/>
          <a:chExt cx="0" cy="0"/>
        </a:xfrm>
      </p:grpSpPr>
      <p:sp>
        <p:nvSpPr>
          <p:cNvPr id="29" name="Google Shape;29;p29"/>
          <p:cNvSpPr txBox="1"/>
          <p:nvPr>
            <p:ph idx="11" type="ftr"/>
          </p:nvPr>
        </p:nvSpPr>
        <p:spPr>
          <a:xfrm>
            <a:off x="457559" y="6356520"/>
            <a:ext cx="8499154"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0070C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64" name="Shape 64"/>
        <p:cNvGrpSpPr/>
        <p:nvPr/>
      </p:nvGrpSpPr>
      <p:grpSpPr>
        <a:xfrm>
          <a:off x="0" y="0"/>
          <a:ext cx="0" cy="0"/>
          <a:chOff x="0" y="0"/>
          <a:chExt cx="0" cy="0"/>
        </a:xfrm>
      </p:grpSpPr>
      <p:sp>
        <p:nvSpPr>
          <p:cNvPr id="65" name="Google Shape;65;p38"/>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8"/>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38"/>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8"/>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38"/>
          <p:cNvSpPr txBox="1"/>
          <p:nvPr>
            <p:ph idx="11" type="ftr"/>
          </p:nvPr>
        </p:nvSpPr>
        <p:spPr>
          <a:xfrm>
            <a:off x="374573" y="6356350"/>
            <a:ext cx="848298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70" name="Shape 70"/>
        <p:cNvGrpSpPr/>
        <p:nvPr/>
      </p:nvGrpSpPr>
      <p:grpSpPr>
        <a:xfrm>
          <a:off x="0" y="0"/>
          <a:ext cx="0" cy="0"/>
          <a:chOff x="0" y="0"/>
          <a:chExt cx="0" cy="0"/>
        </a:xfrm>
      </p:grpSpPr>
      <p:sp>
        <p:nvSpPr>
          <p:cNvPr id="71" name="Google Shape;71;p39"/>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9"/>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39"/>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39"/>
          <p:cNvSpPr txBox="1"/>
          <p:nvPr>
            <p:ph idx="11" type="ftr"/>
          </p:nvPr>
        </p:nvSpPr>
        <p:spPr>
          <a:xfrm>
            <a:off x="374573" y="6356350"/>
            <a:ext cx="848298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75" name="Shape 75"/>
        <p:cNvGrpSpPr/>
        <p:nvPr/>
      </p:nvGrpSpPr>
      <p:grpSpPr>
        <a:xfrm>
          <a:off x="0" y="0"/>
          <a:ext cx="0" cy="0"/>
          <a:chOff x="0" y="0"/>
          <a:chExt cx="0" cy="0"/>
        </a:xfrm>
      </p:grpSpPr>
      <p:sp>
        <p:nvSpPr>
          <p:cNvPr id="76" name="Google Shape;76;p40"/>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0"/>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0"/>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40"/>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40"/>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0"/>
          <p:cNvSpPr txBox="1"/>
          <p:nvPr>
            <p:ph idx="11" type="ftr"/>
          </p:nvPr>
        </p:nvSpPr>
        <p:spPr>
          <a:xfrm>
            <a:off x="374573" y="6356350"/>
            <a:ext cx="848298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type="blank">
  <p:cSld name="BLANK">
    <p:spTree>
      <p:nvGrpSpPr>
        <p:cNvPr id="82" name="Shape 82"/>
        <p:cNvGrpSpPr/>
        <p:nvPr/>
      </p:nvGrpSpPr>
      <p:grpSpPr>
        <a:xfrm>
          <a:off x="0" y="0"/>
          <a:ext cx="0" cy="0"/>
          <a:chOff x="0" y="0"/>
          <a:chExt cx="0" cy="0"/>
        </a:xfrm>
      </p:grpSpPr>
      <p:sp>
        <p:nvSpPr>
          <p:cNvPr id="83" name="Google Shape;83;p41"/>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41"/>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41"/>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41"/>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41"/>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1"/>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41"/>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41"/>
          <p:cNvSpPr txBox="1"/>
          <p:nvPr>
            <p:ph idx="11" type="ftr"/>
          </p:nvPr>
        </p:nvSpPr>
        <p:spPr>
          <a:xfrm>
            <a:off x="374573" y="6356350"/>
            <a:ext cx="848298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0" name="Shape 30"/>
        <p:cNvGrpSpPr/>
        <p:nvPr/>
      </p:nvGrpSpPr>
      <p:grpSpPr>
        <a:xfrm>
          <a:off x="0" y="0"/>
          <a:ext cx="0" cy="0"/>
          <a:chOff x="0" y="0"/>
          <a:chExt cx="0" cy="0"/>
        </a:xfrm>
      </p:grpSpPr>
      <p:sp>
        <p:nvSpPr>
          <p:cNvPr id="31" name="Google Shape;31;p30"/>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0"/>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0"/>
          <p:cNvSpPr txBox="1"/>
          <p:nvPr>
            <p:ph idx="11" type="ftr"/>
          </p:nvPr>
        </p:nvSpPr>
        <p:spPr>
          <a:xfrm>
            <a:off x="352540" y="6356520"/>
            <a:ext cx="833390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4" name="Shape 34"/>
        <p:cNvGrpSpPr/>
        <p:nvPr/>
      </p:nvGrpSpPr>
      <p:grpSpPr>
        <a:xfrm>
          <a:off x="0" y="0"/>
          <a:ext cx="0" cy="0"/>
          <a:chOff x="0" y="0"/>
          <a:chExt cx="0" cy="0"/>
        </a:xfrm>
      </p:grpSpPr>
      <p:sp>
        <p:nvSpPr>
          <p:cNvPr id="35" name="Google Shape;35;p31"/>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1"/>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1"/>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1"/>
          <p:cNvSpPr txBox="1"/>
          <p:nvPr>
            <p:ph idx="11" type="ftr"/>
          </p:nvPr>
        </p:nvSpPr>
        <p:spPr>
          <a:xfrm>
            <a:off x="533159" y="6356520"/>
            <a:ext cx="8269317"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4"/>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4"/>
          <p:cNvSpPr txBox="1"/>
          <p:nvPr>
            <p:ph idx="11" type="ftr"/>
          </p:nvPr>
        </p:nvSpPr>
        <p:spPr>
          <a:xfrm>
            <a:off x="352540" y="6356520"/>
            <a:ext cx="8361802"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2" name="Shape 42"/>
        <p:cNvGrpSpPr/>
        <p:nvPr/>
      </p:nvGrpSpPr>
      <p:grpSpPr>
        <a:xfrm>
          <a:off x="0" y="0"/>
          <a:ext cx="0" cy="0"/>
          <a:chOff x="0" y="0"/>
          <a:chExt cx="0" cy="0"/>
        </a:xfrm>
      </p:grpSpPr>
      <p:sp>
        <p:nvSpPr>
          <p:cNvPr id="43" name="Google Shape;43;p32"/>
          <p:cNvSpPr txBox="1"/>
          <p:nvPr>
            <p:ph type="title"/>
          </p:nvPr>
        </p:nvSpPr>
        <p:spPr>
          <a:xfrm>
            <a:off x="0" y="0"/>
            <a:ext cx="6476760" cy="83772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2"/>
          <p:cNvSpPr txBox="1"/>
          <p:nvPr>
            <p:ph idx="11" type="ftr"/>
          </p:nvPr>
        </p:nvSpPr>
        <p:spPr>
          <a:xfrm>
            <a:off x="374573" y="6356350"/>
            <a:ext cx="848298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5" name="Shape 45"/>
        <p:cNvGrpSpPr/>
        <p:nvPr/>
      </p:nvGrpSpPr>
      <p:grpSpPr>
        <a:xfrm>
          <a:off x="0" y="0"/>
          <a:ext cx="0" cy="0"/>
          <a:chOff x="0" y="0"/>
          <a:chExt cx="0" cy="0"/>
        </a:xfrm>
      </p:grpSpPr>
      <p:sp>
        <p:nvSpPr>
          <p:cNvPr id="46" name="Google Shape;46;p33"/>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3"/>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8" name="Google Shape;48;p33"/>
          <p:cNvSpPr txBox="1"/>
          <p:nvPr>
            <p:ph idx="11" type="ftr"/>
          </p:nvPr>
        </p:nvSpPr>
        <p:spPr>
          <a:xfrm>
            <a:off x="457199" y="6356520"/>
            <a:ext cx="8229239"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p:cSld name="Centered Text">
    <p:spTree>
      <p:nvGrpSpPr>
        <p:cNvPr id="49" name="Shape 49"/>
        <p:cNvGrpSpPr/>
        <p:nvPr/>
      </p:nvGrpSpPr>
      <p:grpSpPr>
        <a:xfrm>
          <a:off x="0" y="0"/>
          <a:ext cx="0" cy="0"/>
          <a:chOff x="0" y="0"/>
          <a:chExt cx="0" cy="0"/>
        </a:xfrm>
      </p:grpSpPr>
      <p:sp>
        <p:nvSpPr>
          <p:cNvPr id="50" name="Google Shape;50;p35"/>
          <p:cNvSpPr txBox="1"/>
          <p:nvPr>
            <p:ph idx="1" type="subTitle"/>
          </p:nvPr>
        </p:nvSpPr>
        <p:spPr>
          <a:xfrm>
            <a:off x="0" y="0"/>
            <a:ext cx="5486040" cy="42382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51" name="Google Shape;51;p35"/>
          <p:cNvSpPr txBox="1"/>
          <p:nvPr>
            <p:ph idx="11" type="ftr"/>
          </p:nvPr>
        </p:nvSpPr>
        <p:spPr>
          <a:xfrm>
            <a:off x="374573" y="6356350"/>
            <a:ext cx="848298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52" name="Shape 52"/>
        <p:cNvGrpSpPr/>
        <p:nvPr/>
      </p:nvGrpSpPr>
      <p:grpSpPr>
        <a:xfrm>
          <a:off x="0" y="0"/>
          <a:ext cx="0" cy="0"/>
          <a:chOff x="0" y="0"/>
          <a:chExt cx="0" cy="0"/>
        </a:xfrm>
      </p:grpSpPr>
      <p:sp>
        <p:nvSpPr>
          <p:cNvPr id="53" name="Google Shape;53;p36"/>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6"/>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36"/>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36"/>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36"/>
          <p:cNvSpPr txBox="1"/>
          <p:nvPr>
            <p:ph idx="11" type="ftr"/>
          </p:nvPr>
        </p:nvSpPr>
        <p:spPr>
          <a:xfrm>
            <a:off x="374573" y="6356350"/>
            <a:ext cx="848298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8" name="Shape 58"/>
        <p:cNvGrpSpPr/>
        <p:nvPr/>
      </p:nvGrpSpPr>
      <p:grpSpPr>
        <a:xfrm>
          <a:off x="0" y="0"/>
          <a:ext cx="0" cy="0"/>
          <a:chOff x="0" y="0"/>
          <a:chExt cx="0" cy="0"/>
        </a:xfrm>
      </p:grpSpPr>
      <p:sp>
        <p:nvSpPr>
          <p:cNvPr id="59" name="Google Shape;59;p37"/>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7"/>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37"/>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7"/>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37"/>
          <p:cNvSpPr txBox="1"/>
          <p:nvPr>
            <p:ph idx="11" type="ftr"/>
          </p:nvPr>
        </p:nvSpPr>
        <p:spPr>
          <a:xfrm>
            <a:off x="374573" y="6356350"/>
            <a:ext cx="8482988"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5.png"/><Relationship Id="rId2" Type="http://schemas.openxmlformats.org/officeDocument/2006/relationships/image" Target="../media/image3.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28"/>
          <p:cNvSpPr/>
          <p:nvPr/>
        </p:nvSpPr>
        <p:spPr>
          <a:xfrm>
            <a:off x="0" y="0"/>
            <a:ext cx="9143640" cy="837720"/>
          </a:xfrm>
          <a:prstGeom prst="rect">
            <a:avLst/>
          </a:prstGeom>
          <a:solidFill>
            <a:srgbClr val="FF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8"/>
          <p:cNvSpPr/>
          <p:nvPr/>
        </p:nvSpPr>
        <p:spPr>
          <a:xfrm flipH="1" rot="10800000">
            <a:off x="0" y="6704640"/>
            <a:ext cx="9143640" cy="19764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gif" id="12" name="Google Shape;12;p28"/>
          <p:cNvPicPr preferRelativeResize="0"/>
          <p:nvPr/>
        </p:nvPicPr>
        <p:blipFill rotWithShape="1">
          <a:blip r:embed="rId1">
            <a:alphaModFix/>
          </a:blip>
          <a:srcRect b="10718" l="0" r="0" t="0"/>
          <a:stretch/>
        </p:blipFill>
        <p:spPr>
          <a:xfrm>
            <a:off x="6553080" y="228600"/>
            <a:ext cx="2057040" cy="634680"/>
          </a:xfrm>
          <a:prstGeom prst="rect">
            <a:avLst/>
          </a:prstGeom>
          <a:noFill/>
          <a:ln>
            <a:noFill/>
          </a:ln>
        </p:spPr>
      </p:pic>
      <p:pic>
        <p:nvPicPr>
          <p:cNvPr descr="LOGO.gif" id="13" name="Google Shape;13;p28"/>
          <p:cNvPicPr preferRelativeResize="0"/>
          <p:nvPr/>
        </p:nvPicPr>
        <p:blipFill rotWithShape="1">
          <a:blip r:embed="rId1">
            <a:alphaModFix/>
          </a:blip>
          <a:srcRect b="10718" l="0" r="0" t="0"/>
          <a:stretch/>
        </p:blipFill>
        <p:spPr>
          <a:xfrm>
            <a:off x="6553080" y="228600"/>
            <a:ext cx="2057040" cy="634680"/>
          </a:xfrm>
          <a:prstGeom prst="rect">
            <a:avLst/>
          </a:prstGeom>
          <a:noFill/>
          <a:ln>
            <a:noFill/>
          </a:ln>
        </p:spPr>
      </p:pic>
      <p:grpSp>
        <p:nvGrpSpPr>
          <p:cNvPr id="14" name="Google Shape;14;p28"/>
          <p:cNvGrpSpPr/>
          <p:nvPr/>
        </p:nvGrpSpPr>
        <p:grpSpPr>
          <a:xfrm>
            <a:off x="6146640" y="0"/>
            <a:ext cx="2997000" cy="875880"/>
            <a:chOff x="6146640" y="0"/>
            <a:chExt cx="2997000" cy="875880"/>
          </a:xfrm>
        </p:grpSpPr>
        <p:sp>
          <p:nvSpPr>
            <p:cNvPr id="15" name="Google Shape;15;p28"/>
            <p:cNvSpPr/>
            <p:nvPr/>
          </p:nvSpPr>
          <p:spPr>
            <a:xfrm>
              <a:off x="6146640" y="0"/>
              <a:ext cx="2997000" cy="837720"/>
            </a:xfrm>
            <a:prstGeom prst="rect">
              <a:avLst/>
            </a:prstGeom>
            <a:solidFill>
              <a:srgbClr val="FF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gif" id="16" name="Google Shape;16;p28"/>
            <p:cNvPicPr preferRelativeResize="0"/>
            <p:nvPr/>
          </p:nvPicPr>
          <p:blipFill rotWithShape="1">
            <a:blip r:embed="rId1">
              <a:alphaModFix/>
            </a:blip>
            <a:srcRect b="10718" l="0" r="0" t="0"/>
            <a:stretch/>
          </p:blipFill>
          <p:spPr>
            <a:xfrm>
              <a:off x="6553080" y="228600"/>
              <a:ext cx="2057040" cy="634680"/>
            </a:xfrm>
            <a:prstGeom prst="rect">
              <a:avLst/>
            </a:prstGeom>
            <a:noFill/>
            <a:ln>
              <a:noFill/>
            </a:ln>
          </p:spPr>
        </p:pic>
        <p:sp>
          <p:nvSpPr>
            <p:cNvPr id="17" name="Google Shape;17;p28"/>
            <p:cNvSpPr/>
            <p:nvPr/>
          </p:nvSpPr>
          <p:spPr>
            <a:xfrm>
              <a:off x="6527880" y="190440"/>
              <a:ext cx="2076120" cy="68544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logo.jpg" id="18" name="Google Shape;18;p28"/>
          <p:cNvPicPr preferRelativeResize="0"/>
          <p:nvPr/>
        </p:nvPicPr>
        <p:blipFill rotWithShape="1">
          <a:blip r:embed="rId2">
            <a:alphaModFix/>
          </a:blip>
          <a:srcRect b="0" l="0" r="0" t="0"/>
          <a:stretch/>
        </p:blipFill>
        <p:spPr>
          <a:xfrm>
            <a:off x="6553080" y="228600"/>
            <a:ext cx="1920600" cy="609120"/>
          </a:xfrm>
          <a:prstGeom prst="rect">
            <a:avLst/>
          </a:prstGeom>
          <a:noFill/>
          <a:ln>
            <a:noFill/>
          </a:ln>
        </p:spPr>
      </p:pic>
      <p:pic>
        <p:nvPicPr>
          <p:cNvPr descr="LOGO.gif" id="19" name="Google Shape;19;p28"/>
          <p:cNvPicPr preferRelativeResize="0"/>
          <p:nvPr/>
        </p:nvPicPr>
        <p:blipFill rotWithShape="1">
          <a:blip r:embed="rId1">
            <a:alphaModFix/>
          </a:blip>
          <a:srcRect b="10718" l="0" r="0" t="0"/>
          <a:stretch/>
        </p:blipFill>
        <p:spPr>
          <a:xfrm>
            <a:off x="6553080" y="228600"/>
            <a:ext cx="2057040" cy="634680"/>
          </a:xfrm>
          <a:prstGeom prst="rect">
            <a:avLst/>
          </a:prstGeom>
          <a:noFill/>
          <a:ln>
            <a:noFill/>
          </a:ln>
        </p:spPr>
      </p:pic>
      <p:grpSp>
        <p:nvGrpSpPr>
          <p:cNvPr id="20" name="Google Shape;20;p28"/>
          <p:cNvGrpSpPr/>
          <p:nvPr/>
        </p:nvGrpSpPr>
        <p:grpSpPr>
          <a:xfrm>
            <a:off x="6146640" y="0"/>
            <a:ext cx="2997000" cy="875880"/>
            <a:chOff x="6146640" y="0"/>
            <a:chExt cx="2997000" cy="875880"/>
          </a:xfrm>
        </p:grpSpPr>
        <p:sp>
          <p:nvSpPr>
            <p:cNvPr id="21" name="Google Shape;21;p28"/>
            <p:cNvSpPr/>
            <p:nvPr/>
          </p:nvSpPr>
          <p:spPr>
            <a:xfrm>
              <a:off x="6146640" y="0"/>
              <a:ext cx="2997000" cy="837720"/>
            </a:xfrm>
            <a:prstGeom prst="rect">
              <a:avLst/>
            </a:prstGeom>
            <a:solidFill>
              <a:srgbClr val="FF3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gif" id="22" name="Google Shape;22;p28"/>
            <p:cNvPicPr preferRelativeResize="0"/>
            <p:nvPr/>
          </p:nvPicPr>
          <p:blipFill rotWithShape="1">
            <a:blip r:embed="rId1">
              <a:alphaModFix/>
            </a:blip>
            <a:srcRect b="10718" l="0" r="0" t="0"/>
            <a:stretch/>
          </p:blipFill>
          <p:spPr>
            <a:xfrm>
              <a:off x="6553080" y="228600"/>
              <a:ext cx="2057040" cy="634680"/>
            </a:xfrm>
            <a:prstGeom prst="rect">
              <a:avLst/>
            </a:prstGeom>
            <a:noFill/>
            <a:ln>
              <a:noFill/>
            </a:ln>
          </p:spPr>
        </p:pic>
        <p:sp>
          <p:nvSpPr>
            <p:cNvPr id="23" name="Google Shape;23;p28"/>
            <p:cNvSpPr/>
            <p:nvPr/>
          </p:nvSpPr>
          <p:spPr>
            <a:xfrm>
              <a:off x="6527880" y="190440"/>
              <a:ext cx="2076120" cy="68544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logo.jpg" id="24" name="Google Shape;24;p28"/>
          <p:cNvPicPr preferRelativeResize="0"/>
          <p:nvPr/>
        </p:nvPicPr>
        <p:blipFill rotWithShape="1">
          <a:blip r:embed="rId2">
            <a:alphaModFix/>
          </a:blip>
          <a:srcRect b="0" l="0" r="0" t="0"/>
          <a:stretch/>
        </p:blipFill>
        <p:spPr>
          <a:xfrm>
            <a:off x="6553080" y="228600"/>
            <a:ext cx="1920600" cy="609120"/>
          </a:xfrm>
          <a:prstGeom prst="rect">
            <a:avLst/>
          </a:prstGeom>
          <a:noFill/>
          <a:ln>
            <a:noFill/>
          </a:ln>
        </p:spPr>
      </p:pic>
      <p:sp>
        <p:nvSpPr>
          <p:cNvPr id="25" name="Google Shape;25;p28"/>
          <p:cNvSpPr txBox="1"/>
          <p:nvPr>
            <p:ph type="title"/>
          </p:nvPr>
        </p:nvSpPr>
        <p:spPr>
          <a:xfrm>
            <a:off x="0" y="0"/>
            <a:ext cx="6476760" cy="83772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2800"/>
              <a:buFont typeface="Times New Roman"/>
              <a:buNone/>
              <a:defRPr b="0" i="0" sz="28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 name="Google Shape;26;p28"/>
          <p:cNvSpPr txBox="1"/>
          <p:nvPr>
            <p:ph idx="1" type="body"/>
          </p:nvPr>
        </p:nvSpPr>
        <p:spPr>
          <a:xfrm>
            <a:off x="457200" y="1371600"/>
            <a:ext cx="8229240" cy="452556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2100" lvl="4" marL="2286000" marR="0" rtl="0" algn="l">
              <a:lnSpc>
                <a:spcPct val="90000"/>
              </a:lnSpc>
              <a:spcBef>
                <a:spcPts val="5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 name="Google Shape;27;p28"/>
          <p:cNvSpPr txBox="1"/>
          <p:nvPr>
            <p:ph idx="11" type="ftr"/>
          </p:nvPr>
        </p:nvSpPr>
        <p:spPr>
          <a:xfrm>
            <a:off x="374573" y="6356350"/>
            <a:ext cx="8482988"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nvSpPr>
        <p:spPr>
          <a:xfrm>
            <a:off x="0" y="840625"/>
            <a:ext cx="8703900" cy="379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2000"/>
              <a:buFont typeface="Arial"/>
              <a:buNone/>
            </a:pPr>
            <a:r>
              <a:t/>
            </a:r>
            <a:endParaRPr b="1"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Introduction of Computer</a:t>
            </a:r>
            <a:endParaRPr b="0" i="0" sz="32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Networks</a:t>
            </a:r>
            <a:endParaRPr b="1" i="0" sz="3200" u="none" cap="none" strike="noStrike">
              <a:solidFill>
                <a:srgbClr val="0070C0"/>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2000"/>
              <a:buFont typeface="Arial"/>
              <a:buNone/>
            </a:pPr>
            <a:r>
              <a:rPr b="1" lang="en-US" sz="2000">
                <a:solidFill>
                  <a:srgbClr val="0070C0"/>
                </a:solidFill>
                <a:latin typeface="Times New Roman"/>
                <a:ea typeface="Times New Roman"/>
                <a:cs typeface="Times New Roman"/>
                <a:sym typeface="Times New Roman"/>
              </a:rPr>
              <a:t>Lecture (1-2)</a:t>
            </a:r>
            <a:endParaRPr b="1" i="0" sz="2000" u="none" cap="none" strike="noStrike">
              <a:solidFill>
                <a:srgbClr val="0070C0"/>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2000"/>
              <a:buFont typeface="Arial"/>
              <a:buNone/>
            </a:pPr>
            <a:r>
              <a:t/>
            </a:r>
            <a:endParaRPr b="1" i="0" sz="2000" u="none" cap="none" strike="noStrike">
              <a:solidFill>
                <a:srgbClr val="0070C0"/>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Prepared by</a:t>
            </a:r>
            <a:endParaRPr/>
          </a:p>
          <a:p>
            <a:pPr indent="0" lvl="0" marL="0" marR="0" rtl="0" algn="ctr">
              <a:lnSpc>
                <a:spcPct val="100000"/>
              </a:lnSpc>
              <a:spcBef>
                <a:spcPts val="40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Dr. Neha Sharma(CSE)</a:t>
            </a:r>
            <a:endParaRPr/>
          </a:p>
          <a:p>
            <a:pPr indent="0" lvl="0" marL="0" marR="0" rtl="0" algn="ctr">
              <a:lnSpc>
                <a:spcPct val="100000"/>
              </a:lnSpc>
              <a:spcBef>
                <a:spcPts val="40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4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40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641"/>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96" name="Google Shape;96;p1"/>
          <p:cNvSpPr txBox="1"/>
          <p:nvPr/>
        </p:nvSpPr>
        <p:spPr>
          <a:xfrm>
            <a:off x="680850" y="4902100"/>
            <a:ext cx="7342200" cy="1303200"/>
          </a:xfrm>
          <a:prstGeom prst="rect">
            <a:avLst/>
          </a:prstGeom>
          <a:noFill/>
          <a:ln>
            <a:noFill/>
          </a:ln>
        </p:spPr>
        <p:txBody>
          <a:bodyPr anchorCtr="0" anchor="t" bIns="91425" lIns="91425" spcFirstLastPara="1" rIns="91425" wrap="square" tIns="91425">
            <a:spAutoFit/>
          </a:bodyPr>
          <a:lstStyle/>
          <a:p>
            <a:pPr indent="0" lvl="0" marL="0" rtl="0" algn="ctr">
              <a:spcBef>
                <a:spcPts val="400"/>
              </a:spcBef>
              <a:spcAft>
                <a:spcPts val="0"/>
              </a:spcAft>
              <a:buNone/>
            </a:pPr>
            <a:r>
              <a:rPr b="1" lang="en-US" sz="2200">
                <a:solidFill>
                  <a:schemeClr val="dk1"/>
                </a:solidFill>
                <a:latin typeface="Times New Roman"/>
                <a:ea typeface="Times New Roman"/>
                <a:cs typeface="Times New Roman"/>
                <a:sym typeface="Times New Roman"/>
              </a:rPr>
              <a:t>Department of Computer Science and Engineering, </a:t>
            </a:r>
            <a:endParaRPr b="1" sz="1600">
              <a:solidFill>
                <a:schemeClr val="dk1"/>
              </a:solidFill>
            </a:endParaRPr>
          </a:p>
          <a:p>
            <a:pPr indent="0" lvl="0" marL="0" rtl="0" algn="ctr">
              <a:spcBef>
                <a:spcPts val="400"/>
              </a:spcBef>
              <a:spcAft>
                <a:spcPts val="0"/>
              </a:spcAft>
              <a:buNone/>
            </a:pPr>
            <a:r>
              <a:rPr b="1" lang="en-US" sz="2200">
                <a:solidFill>
                  <a:schemeClr val="dk1"/>
                </a:solidFill>
                <a:latin typeface="Times New Roman"/>
                <a:ea typeface="Times New Roman"/>
                <a:cs typeface="Times New Roman"/>
                <a:sym typeface="Times New Roman"/>
              </a:rPr>
              <a:t>Chitkara University, Punjab</a:t>
            </a:r>
            <a:endParaRPr b="1" sz="1600">
              <a:solidFill>
                <a:schemeClr val="dk1"/>
              </a:solidFill>
            </a:endParaRPr>
          </a:p>
          <a:p>
            <a:pPr indent="0" lvl="0" marL="0" rtl="0" algn="ctr">
              <a:spcBef>
                <a:spcPts val="400"/>
              </a:spcBef>
              <a:spcAft>
                <a:spcPts val="0"/>
              </a:spcAft>
              <a:buNone/>
            </a:pPr>
            <a:r>
              <a:t/>
            </a:r>
            <a:endParaRPr b="1" sz="2200">
              <a:solidFill>
                <a:schemeClr val="dk1"/>
              </a:solidFill>
              <a:latin typeface="Times New Roman"/>
              <a:ea typeface="Times New Roman"/>
              <a:cs typeface="Times New Roman"/>
              <a:sym typeface="Times New Roman"/>
            </a:endParaRPr>
          </a:p>
        </p:txBody>
      </p:sp>
      <p:sp>
        <p:nvSpPr>
          <p:cNvPr id="97" name="Google Shape;97;p1"/>
          <p:cNvSpPr txBox="1"/>
          <p:nvPr/>
        </p:nvSpPr>
        <p:spPr>
          <a:xfrm>
            <a:off x="1374150" y="916050"/>
            <a:ext cx="6648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200">
                <a:solidFill>
                  <a:srgbClr val="000000"/>
                </a:solidFill>
                <a:latin typeface="Times New Roman"/>
                <a:ea typeface="Times New Roman"/>
                <a:cs typeface="Times New Roman"/>
                <a:sym typeface="Times New Roman"/>
              </a:rPr>
              <a:t>Computer Networks _22CS008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8"/>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Network representation</a:t>
            </a:r>
            <a:endParaRPr b="1"/>
          </a:p>
        </p:txBody>
      </p:sp>
      <p:sp>
        <p:nvSpPr>
          <p:cNvPr id="172" name="Google Shape;172;p48"/>
          <p:cNvSpPr txBox="1"/>
          <p:nvPr/>
        </p:nvSpPr>
        <p:spPr>
          <a:xfrm>
            <a:off x="71850" y="1208526"/>
            <a:ext cx="9000300" cy="3417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chemeClr val="dk1"/>
                </a:solidFill>
                <a:highlight>
                  <a:srgbClr val="FFFFFF"/>
                </a:highlight>
                <a:latin typeface="Times New Roman"/>
                <a:ea typeface="Times New Roman"/>
                <a:cs typeface="Times New Roman"/>
                <a:sym typeface="Times New Roman"/>
              </a:rPr>
              <a:t>In addition to these network components, specialized terminology is used to describe how each of these devices and media connect:</a:t>
            </a:r>
            <a:endParaRPr b="0" i="0" sz="18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solidFill>
                <a:schemeClr val="dk1"/>
              </a:solidFill>
              <a:highlight>
                <a:srgbClr val="FFFFFF"/>
              </a:highlight>
              <a:latin typeface="Times New Roman"/>
              <a:ea typeface="Times New Roman"/>
              <a:cs typeface="Times New Roman"/>
              <a:sym typeface="Times New Roman"/>
            </a:endParaRPr>
          </a:p>
          <a:p>
            <a:pPr indent="-114300" lvl="0" marL="0" marR="0" rtl="0" algn="just">
              <a:lnSpc>
                <a:spcPct val="100000"/>
              </a:lnSpc>
              <a:spcBef>
                <a:spcPts val="0"/>
              </a:spcBef>
              <a:spcAft>
                <a:spcPts val="0"/>
              </a:spcAft>
              <a:buClr>
                <a:srgbClr val="000000"/>
              </a:buClr>
              <a:buSzPts val="1800"/>
              <a:buFont typeface="Arial"/>
              <a:buChar char="•"/>
            </a:pPr>
            <a:r>
              <a:rPr b="1" i="0" lang="en-US" sz="1800" u="none" cap="none" strike="noStrike">
                <a:solidFill>
                  <a:schemeClr val="dk1"/>
                </a:solidFill>
                <a:highlight>
                  <a:srgbClr val="FFFFFF"/>
                </a:highlight>
                <a:latin typeface="Times New Roman"/>
                <a:ea typeface="Times New Roman"/>
                <a:cs typeface="Times New Roman"/>
                <a:sym typeface="Times New Roman"/>
              </a:rPr>
              <a:t>Network Interface Card (NIC)</a:t>
            </a:r>
            <a:r>
              <a:rPr b="0" i="0" lang="en-US" sz="1800" u="none" cap="none" strike="noStrike">
                <a:solidFill>
                  <a:schemeClr val="dk1"/>
                </a:solidFill>
                <a:highlight>
                  <a:srgbClr val="FFFFFF"/>
                </a:highlight>
                <a:latin typeface="Times New Roman"/>
                <a:ea typeface="Times New Roman"/>
                <a:cs typeface="Times New Roman"/>
                <a:sym typeface="Times New Roman"/>
              </a:rPr>
              <a:t> - A NIC physically connects the end device to the network.</a:t>
            </a:r>
            <a:endParaRPr b="0" i="0" sz="1800" u="none" cap="none" strike="noStrike">
              <a:solidFill>
                <a:schemeClr val="dk1"/>
              </a:solidFill>
              <a:highlight>
                <a:srgbClr val="FFFFFF"/>
              </a:highlight>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sz="1800">
              <a:solidFill>
                <a:schemeClr val="dk1"/>
              </a:solidFill>
              <a:highlight>
                <a:srgbClr val="FFFFFF"/>
              </a:highlight>
              <a:latin typeface="Times New Roman"/>
              <a:ea typeface="Times New Roman"/>
              <a:cs typeface="Times New Roman"/>
              <a:sym typeface="Times New Roman"/>
            </a:endParaRPr>
          </a:p>
          <a:p>
            <a:pPr indent="-114300" lvl="0" marL="0" marR="0" rtl="0" algn="just">
              <a:lnSpc>
                <a:spcPct val="100000"/>
              </a:lnSpc>
              <a:spcBef>
                <a:spcPts val="0"/>
              </a:spcBef>
              <a:spcAft>
                <a:spcPts val="0"/>
              </a:spcAft>
              <a:buClr>
                <a:srgbClr val="000000"/>
              </a:buClr>
              <a:buSzPts val="1800"/>
              <a:buFont typeface="Arial"/>
              <a:buChar char="•"/>
            </a:pPr>
            <a:r>
              <a:rPr b="1" i="0" lang="en-US" sz="1800" u="none" cap="none" strike="noStrike">
                <a:solidFill>
                  <a:schemeClr val="dk1"/>
                </a:solidFill>
                <a:highlight>
                  <a:srgbClr val="FFFFFF"/>
                </a:highlight>
                <a:latin typeface="Times New Roman"/>
                <a:ea typeface="Times New Roman"/>
                <a:cs typeface="Times New Roman"/>
                <a:sym typeface="Times New Roman"/>
              </a:rPr>
              <a:t>Physical Port</a:t>
            </a:r>
            <a:r>
              <a:rPr b="0" i="0" lang="en-US" sz="1800" u="none" cap="none" strike="noStrike">
                <a:solidFill>
                  <a:schemeClr val="dk1"/>
                </a:solidFill>
                <a:highlight>
                  <a:srgbClr val="FFFFFF"/>
                </a:highlight>
                <a:latin typeface="Times New Roman"/>
                <a:ea typeface="Times New Roman"/>
                <a:cs typeface="Times New Roman"/>
                <a:sym typeface="Times New Roman"/>
              </a:rPr>
              <a:t> - A connector or outlet on a networking device where the media connects to an end device or another networking device.</a:t>
            </a:r>
            <a:endParaRPr b="0" i="0" sz="1800" u="none" cap="none" strike="noStrike">
              <a:solidFill>
                <a:schemeClr val="dk1"/>
              </a:solidFill>
              <a:highlight>
                <a:srgbClr val="FFFFFF"/>
              </a:highlight>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sz="1800">
              <a:solidFill>
                <a:schemeClr val="dk1"/>
              </a:solidFill>
              <a:highlight>
                <a:srgbClr val="FFFFFF"/>
              </a:highlight>
              <a:latin typeface="Times New Roman"/>
              <a:ea typeface="Times New Roman"/>
              <a:cs typeface="Times New Roman"/>
              <a:sym typeface="Times New Roman"/>
            </a:endParaRPr>
          </a:p>
          <a:p>
            <a:pPr indent="-114300" lvl="0" marL="0" marR="0" rtl="0" algn="just">
              <a:lnSpc>
                <a:spcPct val="100000"/>
              </a:lnSpc>
              <a:spcBef>
                <a:spcPts val="0"/>
              </a:spcBef>
              <a:spcAft>
                <a:spcPts val="0"/>
              </a:spcAft>
              <a:buClr>
                <a:srgbClr val="000000"/>
              </a:buClr>
              <a:buSzPts val="1800"/>
              <a:buFont typeface="Arial"/>
              <a:buChar char="•"/>
            </a:pPr>
            <a:r>
              <a:rPr b="1" i="0" lang="en-US" sz="1800" u="none" cap="none" strike="noStrike">
                <a:solidFill>
                  <a:schemeClr val="dk1"/>
                </a:solidFill>
                <a:highlight>
                  <a:srgbClr val="FFFFFF"/>
                </a:highlight>
                <a:latin typeface="Times New Roman"/>
                <a:ea typeface="Times New Roman"/>
                <a:cs typeface="Times New Roman"/>
                <a:sym typeface="Times New Roman"/>
              </a:rPr>
              <a:t>Interface</a:t>
            </a:r>
            <a:r>
              <a:rPr b="0" i="0" lang="en-US" sz="1800" u="none" cap="none" strike="noStrike">
                <a:solidFill>
                  <a:schemeClr val="dk1"/>
                </a:solidFill>
                <a:highlight>
                  <a:srgbClr val="FFFFFF"/>
                </a:highlight>
                <a:latin typeface="Times New Roman"/>
                <a:ea typeface="Times New Roman"/>
                <a:cs typeface="Times New Roman"/>
                <a:sym typeface="Times New Roman"/>
              </a:rPr>
              <a:t> - Specialized ports on a networking device that connect to individual networks. Because routers connect networks, the ports on a router are referred to as network interfaces.</a:t>
            </a:r>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1800" u="none" cap="none" strike="noStrike">
                <a:solidFill>
                  <a:schemeClr val="dk1"/>
                </a:solidFill>
                <a:highlight>
                  <a:srgbClr val="FFFFFF"/>
                </a:highlight>
                <a:latin typeface="Times New Roman"/>
                <a:ea typeface="Times New Roman"/>
                <a:cs typeface="Times New Roman"/>
                <a:sym typeface="Times New Roman"/>
              </a:rPr>
              <a:t>Note</a:t>
            </a:r>
            <a:r>
              <a:rPr b="0" i="0" lang="en-US" sz="1800" u="none" cap="none" strike="noStrike">
                <a:solidFill>
                  <a:schemeClr val="dk1"/>
                </a:solidFill>
                <a:highlight>
                  <a:srgbClr val="FFFFFF"/>
                </a:highlight>
                <a:latin typeface="Times New Roman"/>
                <a:ea typeface="Times New Roman"/>
                <a:cs typeface="Times New Roman"/>
                <a:sym typeface="Times New Roman"/>
              </a:rPr>
              <a:t>: The terms port and interface are often used interchangeably.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
          <p:cNvSpPr txBox="1"/>
          <p:nvPr>
            <p:ph idx="1" type="body"/>
          </p:nvPr>
        </p:nvSpPr>
        <p:spPr>
          <a:xfrm>
            <a:off x="209320" y="1213455"/>
            <a:ext cx="9055799" cy="4265886"/>
          </a:xfrm>
          <a:prstGeom prst="rect">
            <a:avLst/>
          </a:prstGeom>
          <a:noFill/>
          <a:ln>
            <a:noFill/>
          </a:ln>
        </p:spPr>
        <p:txBody>
          <a:bodyPr anchorCtr="0" anchor="ctr" bIns="79350" lIns="0" spcFirstLastPara="1" rIns="0" wrap="square" tIns="0">
            <a:spAutoFit/>
          </a:bodyPr>
          <a:lstStyle/>
          <a:p>
            <a:pPr indent="0" lvl="0" marL="0" marR="0" rtl="0" algn="just">
              <a:lnSpc>
                <a:spcPct val="100000"/>
              </a:lnSpc>
              <a:spcBef>
                <a:spcPts val="0"/>
              </a:spcBef>
              <a:spcAft>
                <a:spcPts val="0"/>
              </a:spcAft>
              <a:buClr>
                <a:schemeClr val="dk1"/>
              </a:buClr>
              <a:buSzPts val="2800"/>
              <a:buFont typeface="Arial"/>
              <a:buNone/>
            </a:pPr>
            <a:r>
              <a:t/>
            </a:r>
            <a:endParaRPr b="1" i="0" sz="2800" u="none" cap="none" strike="noStrike">
              <a:solidFill>
                <a:srgbClr val="222222"/>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The classification of networks in computers can </a:t>
            </a:r>
            <a:endParaRPr>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be done according to their </a:t>
            </a:r>
            <a:endParaRPr>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0" lvl="1" marL="457200" rtl="0" algn="just">
              <a:lnSpc>
                <a:spcPct val="100000"/>
              </a:lnSpc>
              <a:spcBef>
                <a:spcPts val="0"/>
              </a:spcBef>
              <a:spcAft>
                <a:spcPts val="0"/>
              </a:spcAft>
              <a:buSzPts val="2800"/>
              <a:buNone/>
            </a:pPr>
            <a:r>
              <a:rPr b="0" i="0" lang="en-US" sz="2000" u="none" cap="none" strike="noStrike">
                <a:solidFill>
                  <a:schemeClr val="dk1"/>
                </a:solidFill>
                <a:latin typeface="Times New Roman"/>
                <a:ea typeface="Times New Roman"/>
                <a:cs typeface="Times New Roman"/>
                <a:sym typeface="Times New Roman"/>
              </a:rPr>
              <a:t>i)Size: expressed by the </a:t>
            </a:r>
            <a:endParaRPr sz="2000">
              <a:latin typeface="Times New Roman"/>
              <a:ea typeface="Times New Roman"/>
              <a:cs typeface="Times New Roman"/>
              <a:sym typeface="Times New Roman"/>
            </a:endParaRPr>
          </a:p>
          <a:p>
            <a:pPr indent="0" lvl="1" marL="457200" rtl="0" algn="just">
              <a:lnSpc>
                <a:spcPct val="100000"/>
              </a:lnSpc>
              <a:spcBef>
                <a:spcPts val="0"/>
              </a:spcBef>
              <a:spcAft>
                <a:spcPts val="0"/>
              </a:spcAft>
              <a:buSzPts val="2800"/>
              <a:buNone/>
            </a:pPr>
            <a:r>
              <a:rPr b="0" i="0" lang="en-US" sz="2000" u="none" cap="none" strike="noStrike">
                <a:solidFill>
                  <a:schemeClr val="dk1"/>
                </a:solidFill>
                <a:latin typeface="Times New Roman"/>
                <a:ea typeface="Times New Roman"/>
                <a:cs typeface="Times New Roman"/>
                <a:sym typeface="Times New Roman"/>
              </a:rPr>
              <a:t>geographic area and number of computers</a:t>
            </a:r>
            <a:endParaRPr sz="2000">
              <a:latin typeface="Times New Roman"/>
              <a:ea typeface="Times New Roman"/>
              <a:cs typeface="Times New Roman"/>
              <a:sym typeface="Times New Roman"/>
            </a:endParaRPr>
          </a:p>
          <a:p>
            <a:pPr indent="0" lvl="1" marL="457200" rtl="0" algn="just">
              <a:lnSpc>
                <a:spcPct val="100000"/>
              </a:lnSpc>
              <a:spcBef>
                <a:spcPts val="0"/>
              </a:spcBef>
              <a:spcAft>
                <a:spcPts val="0"/>
              </a:spcAft>
              <a:buSzPts val="2800"/>
              <a:buNone/>
            </a:pPr>
            <a:r>
              <a:t/>
            </a:r>
            <a:endParaRPr b="0" i="0" sz="2000" u="none" cap="none" strike="noStrike">
              <a:solidFill>
                <a:schemeClr val="dk1"/>
              </a:solidFill>
              <a:latin typeface="Times New Roman"/>
              <a:ea typeface="Times New Roman"/>
              <a:cs typeface="Times New Roman"/>
              <a:sym typeface="Times New Roman"/>
            </a:endParaRPr>
          </a:p>
          <a:p>
            <a:pPr indent="0" lvl="1" marL="457200" rtl="0" algn="just">
              <a:lnSpc>
                <a:spcPct val="100000"/>
              </a:lnSpc>
              <a:spcBef>
                <a:spcPts val="0"/>
              </a:spcBef>
              <a:spcAft>
                <a:spcPts val="0"/>
              </a:spcAft>
              <a:buSzPts val="2800"/>
              <a:buNone/>
            </a:pPr>
            <a:r>
              <a:rPr b="0" i="0" lang="en-US" sz="2000" u="none" cap="none" strike="noStrike">
                <a:solidFill>
                  <a:schemeClr val="dk1"/>
                </a:solidFill>
                <a:latin typeface="Times New Roman"/>
                <a:ea typeface="Times New Roman"/>
                <a:cs typeface="Times New Roman"/>
                <a:sym typeface="Times New Roman"/>
              </a:rPr>
              <a:t>ii)Purpose: devices housed in a single room to </a:t>
            </a:r>
            <a:endParaRPr sz="2000">
              <a:latin typeface="Times New Roman"/>
              <a:ea typeface="Times New Roman"/>
              <a:cs typeface="Times New Roman"/>
              <a:sym typeface="Times New Roman"/>
            </a:endParaRPr>
          </a:p>
          <a:p>
            <a:pPr indent="0" lvl="1" marL="457200" rtl="0" algn="just">
              <a:lnSpc>
                <a:spcPct val="100000"/>
              </a:lnSpc>
              <a:spcBef>
                <a:spcPts val="0"/>
              </a:spcBef>
              <a:spcAft>
                <a:spcPts val="0"/>
              </a:spcAft>
              <a:buSzPts val="2800"/>
              <a:buNone/>
            </a:pPr>
            <a:r>
              <a:rPr b="0" i="0" lang="en-US" sz="2000" u="none" cap="none" strike="noStrike">
                <a:solidFill>
                  <a:schemeClr val="dk1"/>
                </a:solidFill>
                <a:latin typeface="Times New Roman"/>
                <a:ea typeface="Times New Roman"/>
                <a:cs typeface="Times New Roman"/>
                <a:sym typeface="Times New Roman"/>
              </a:rPr>
              <a:t>millions of devices spread across the world</a:t>
            </a:r>
            <a:r>
              <a:rPr b="0" i="0" lang="en-US" sz="2600" u="none" cap="none" strike="noStrike">
                <a:solidFill>
                  <a:schemeClr val="dk1"/>
                </a:solidFill>
                <a:latin typeface="Times New Roman"/>
                <a:ea typeface="Times New Roman"/>
                <a:cs typeface="Times New Roman"/>
                <a:sym typeface="Times New Roman"/>
              </a:rPr>
              <a:t>.</a:t>
            </a:r>
            <a:endParaRPr b="0" i="0" sz="2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 name="Google Shape;178;p3"/>
          <p:cNvSpPr txBox="1"/>
          <p:nvPr/>
        </p:nvSpPr>
        <p:spPr>
          <a:xfrm>
            <a:off x="209319" y="0"/>
            <a:ext cx="6134919"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22222"/>
              </a:buClr>
              <a:buSzPts val="2800"/>
              <a:buFont typeface="Times New Roman"/>
              <a:buNone/>
            </a:pPr>
            <a:r>
              <a:rPr b="1" i="0" lang="en-US" sz="2800" u="none" cap="none" strike="noStrike">
                <a:solidFill>
                  <a:srgbClr val="222222"/>
                </a:solidFill>
                <a:latin typeface="Times New Roman"/>
                <a:ea typeface="Times New Roman"/>
                <a:cs typeface="Times New Roman"/>
                <a:sym typeface="Times New Roman"/>
              </a:rPr>
              <a:t>Different Types of Computer Networks</a:t>
            </a:r>
            <a:endParaRPr b="0" i="0" sz="2800" u="none" cap="none" strike="noStrike">
              <a:solidFill>
                <a:srgbClr val="000000"/>
              </a:solidFill>
              <a:latin typeface="Arial"/>
              <a:ea typeface="Arial"/>
              <a:cs typeface="Arial"/>
              <a:sym typeface="Arial"/>
            </a:endParaRPr>
          </a:p>
        </p:txBody>
      </p:sp>
      <p:pic>
        <p:nvPicPr>
          <p:cNvPr descr="Computer Networking - an overview | ScienceDirect Topics" id="179" name="Google Shape;179;p3"/>
          <p:cNvPicPr preferRelativeResize="0"/>
          <p:nvPr/>
        </p:nvPicPr>
        <p:blipFill rotWithShape="1">
          <a:blip r:embed="rId3">
            <a:alphaModFix/>
          </a:blip>
          <a:srcRect b="0" l="0" r="0" t="0"/>
          <a:stretch/>
        </p:blipFill>
        <p:spPr>
          <a:xfrm>
            <a:off x="5506230" y="2716658"/>
            <a:ext cx="3325256" cy="2140333"/>
          </a:xfrm>
          <a:prstGeom prst="rect">
            <a:avLst/>
          </a:prstGeom>
          <a:noFill/>
          <a:ln>
            <a:noFill/>
          </a:ln>
        </p:spPr>
      </p:pic>
      <p:sp>
        <p:nvSpPr>
          <p:cNvPr id="180" name="Google Shape;180;p3"/>
          <p:cNvSpPr txBox="1"/>
          <p:nvPr/>
        </p:nvSpPr>
        <p:spPr>
          <a:xfrm>
            <a:off x="5215819" y="4962450"/>
            <a:ext cx="390607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Figure 7</a:t>
            </a:r>
            <a:r>
              <a:rPr b="0" i="0" lang="en-US" sz="1800" u="none" cap="none" strike="noStrike">
                <a:solidFill>
                  <a:srgbClr val="000000"/>
                </a:solidFill>
                <a:latin typeface="Times New Roman"/>
                <a:ea typeface="Times New Roman"/>
                <a:cs typeface="Times New Roman"/>
                <a:sym typeface="Times New Roman"/>
              </a:rPr>
              <a:t> Generic computer network connections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
          <p:cNvSpPr txBox="1"/>
          <p:nvPr>
            <p:ph type="title"/>
          </p:nvPr>
        </p:nvSpPr>
        <p:spPr>
          <a:xfrm>
            <a:off x="0" y="0"/>
            <a:ext cx="5486100" cy="9141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800"/>
              <a:buFont typeface="Times New Roman"/>
              <a:buNone/>
            </a:pPr>
            <a:r>
              <a:rPr b="1" lang="en-US"/>
              <a:t>Types of Computer Networks</a:t>
            </a:r>
            <a:endParaRPr b="1"/>
          </a:p>
        </p:txBody>
      </p:sp>
      <p:pic>
        <p:nvPicPr>
          <p:cNvPr id="186" name="Google Shape;186;p4"/>
          <p:cNvPicPr preferRelativeResize="0"/>
          <p:nvPr/>
        </p:nvPicPr>
        <p:blipFill rotWithShape="1">
          <a:blip r:embed="rId3">
            <a:alphaModFix/>
          </a:blip>
          <a:srcRect b="0" l="0" r="0" t="22671"/>
          <a:stretch/>
        </p:blipFill>
        <p:spPr>
          <a:xfrm>
            <a:off x="744716" y="1470581"/>
            <a:ext cx="7645139" cy="4270143"/>
          </a:xfrm>
          <a:prstGeom prst="rect">
            <a:avLst/>
          </a:prstGeom>
          <a:noFill/>
          <a:ln>
            <a:noFill/>
          </a:ln>
        </p:spPr>
      </p:pic>
      <p:sp>
        <p:nvSpPr>
          <p:cNvPr id="187" name="Google Shape;187;p4"/>
          <p:cNvSpPr txBox="1"/>
          <p:nvPr/>
        </p:nvSpPr>
        <p:spPr>
          <a:xfrm>
            <a:off x="2146942" y="5740724"/>
            <a:ext cx="39060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Figure 8 </a:t>
            </a:r>
            <a:r>
              <a:rPr b="0" i="0" lang="en-US" sz="1800" u="none" cap="none" strike="noStrike">
                <a:solidFill>
                  <a:srgbClr val="000000"/>
                </a:solidFill>
                <a:latin typeface="Times New Roman"/>
                <a:ea typeface="Times New Roman"/>
                <a:cs typeface="Times New Roman"/>
                <a:sym typeface="Times New Roman"/>
              </a:rPr>
              <a:t>Types of computer networks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5"/>
          <p:cNvSpPr txBox="1"/>
          <p:nvPr>
            <p:ph type="title"/>
          </p:nvPr>
        </p:nvSpPr>
        <p:spPr>
          <a:xfrm>
            <a:off x="942681" y="136800"/>
            <a:ext cx="4552786" cy="713462"/>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800"/>
              <a:buFont typeface="Times New Roman"/>
              <a:buNone/>
            </a:pPr>
            <a:r>
              <a:rPr b="1" lang="en-US"/>
              <a:t>Personal Area Network</a:t>
            </a:r>
            <a:endParaRPr b="1"/>
          </a:p>
        </p:txBody>
      </p:sp>
      <p:sp>
        <p:nvSpPr>
          <p:cNvPr id="193" name="Google Shape;193;p5"/>
          <p:cNvSpPr txBox="1"/>
          <p:nvPr>
            <p:ph idx="1" type="body"/>
          </p:nvPr>
        </p:nvSpPr>
        <p:spPr>
          <a:xfrm>
            <a:off x="457199" y="1121790"/>
            <a:ext cx="4293909" cy="4460010"/>
          </a:xfrm>
          <a:prstGeom prst="rect">
            <a:avLst/>
          </a:prstGeom>
          <a:noFill/>
          <a:ln>
            <a:noFill/>
          </a:ln>
        </p:spPr>
        <p:txBody>
          <a:bodyPr anchorCtr="0" anchor="ctr" bIns="0" lIns="0" spcFirstLastPara="1" rIns="0" wrap="square" tIns="0">
            <a:noAutofit/>
          </a:bodyPr>
          <a:lstStyle/>
          <a:p>
            <a:pPr indent="0" lvl="0" marL="0" marR="0" rtl="0" algn="just">
              <a:lnSpc>
                <a:spcPct val="90000"/>
              </a:lnSpc>
              <a:spcBef>
                <a:spcPts val="0"/>
              </a:spcBef>
              <a:spcAft>
                <a:spcPts val="0"/>
              </a:spcAft>
              <a:buClr>
                <a:srgbClr val="222222"/>
              </a:buClr>
              <a:buSzPts val="2400"/>
              <a:buFont typeface="Times New Roman"/>
              <a:buNone/>
            </a:pPr>
            <a:r>
              <a:rPr b="1" i="0" lang="en-US" sz="2400" u="none" cap="none" strike="noStrike">
                <a:solidFill>
                  <a:srgbClr val="222222"/>
                </a:solidFill>
                <a:latin typeface="Times New Roman"/>
                <a:ea typeface="Times New Roman"/>
                <a:cs typeface="Times New Roman"/>
                <a:sym typeface="Times New Roman"/>
              </a:rPr>
              <a:t>PAN</a:t>
            </a:r>
            <a:r>
              <a:rPr b="0" i="0" lang="en-US" sz="2400" u="none" cap="none" strike="noStrike">
                <a:solidFill>
                  <a:srgbClr val="222222"/>
                </a:solidFill>
                <a:latin typeface="Times New Roman"/>
                <a:ea typeface="Times New Roman"/>
                <a:cs typeface="Times New Roman"/>
                <a:sym typeface="Times New Roman"/>
              </a:rPr>
              <a:t> (Personal Area Network) is a computer network formed around a person. </a:t>
            </a:r>
            <a:endParaRPr sz="2400">
              <a:latin typeface="Times New Roman"/>
              <a:ea typeface="Times New Roman"/>
              <a:cs typeface="Times New Roman"/>
              <a:sym typeface="Times New Roman"/>
            </a:endParaRPr>
          </a:p>
          <a:p>
            <a:pPr indent="0" lvl="0" marL="0" marR="0" rtl="0" algn="just">
              <a:lnSpc>
                <a:spcPct val="90000"/>
              </a:lnSpc>
              <a:spcBef>
                <a:spcPts val="0"/>
              </a:spcBef>
              <a:spcAft>
                <a:spcPts val="0"/>
              </a:spcAft>
              <a:buClr>
                <a:schemeClr val="dk1"/>
              </a:buClr>
              <a:buSzPts val="2400"/>
              <a:buFont typeface="Times New Roman"/>
              <a:buNone/>
            </a:pPr>
            <a:r>
              <a:t/>
            </a:r>
            <a:endParaRPr b="0" i="0" sz="2400" u="none" cap="none" strike="noStrike">
              <a:solidFill>
                <a:srgbClr val="222222"/>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Clr>
                <a:srgbClr val="222222"/>
              </a:buClr>
              <a:buSzPts val="2400"/>
              <a:buFont typeface="Times New Roman"/>
              <a:buNone/>
            </a:pPr>
            <a:r>
              <a:rPr b="1" i="0" lang="en-US" sz="2400" u="none" cap="none" strike="noStrike">
                <a:solidFill>
                  <a:srgbClr val="222222"/>
                </a:solidFill>
                <a:latin typeface="Times New Roman"/>
                <a:ea typeface="Times New Roman"/>
                <a:cs typeface="Times New Roman"/>
                <a:sym typeface="Times New Roman"/>
              </a:rPr>
              <a:t>Characteristics of PAN</a:t>
            </a:r>
            <a:endParaRPr sz="2400">
              <a:latin typeface="Times New Roman"/>
              <a:ea typeface="Times New Roman"/>
              <a:cs typeface="Times New Roman"/>
              <a:sym typeface="Times New Roman"/>
            </a:endParaRPr>
          </a:p>
          <a:p>
            <a:pPr indent="0" lvl="0" marL="0" marR="0" rtl="0" algn="just">
              <a:lnSpc>
                <a:spcPct val="90000"/>
              </a:lnSpc>
              <a:spcBef>
                <a:spcPts val="0"/>
              </a:spcBef>
              <a:spcAft>
                <a:spcPts val="0"/>
              </a:spcAft>
              <a:buClr>
                <a:srgbClr val="222222"/>
              </a:buClr>
              <a:buSzPts val="2200"/>
              <a:buFont typeface="Times New Roman"/>
              <a:buNone/>
            </a:pPr>
            <a:r>
              <a:rPr b="0" i="0" lang="en-US" sz="2200" u="none" cap="none" strike="noStrike">
                <a:solidFill>
                  <a:srgbClr val="222222"/>
                </a:solidFill>
                <a:latin typeface="Times New Roman"/>
                <a:ea typeface="Times New Roman"/>
                <a:cs typeface="Times New Roman"/>
                <a:sym typeface="Times New Roman"/>
              </a:rPr>
              <a:t>Below are the main characteristics of PAN:</a:t>
            </a:r>
            <a:endParaRPr sz="2200">
              <a:latin typeface="Times New Roman"/>
              <a:ea typeface="Times New Roman"/>
              <a:cs typeface="Times New Roman"/>
              <a:sym typeface="Times New Roman"/>
            </a:endParaRPr>
          </a:p>
          <a:p>
            <a:pPr indent="0" lvl="0" marL="0" marR="0" rtl="0" algn="just">
              <a:lnSpc>
                <a:spcPct val="90000"/>
              </a:lnSpc>
              <a:spcBef>
                <a:spcPts val="0"/>
              </a:spcBef>
              <a:spcAft>
                <a:spcPts val="0"/>
              </a:spcAft>
              <a:buClr>
                <a:srgbClr val="222222"/>
              </a:buClr>
              <a:buSzPts val="2200"/>
              <a:buFont typeface="Arial"/>
              <a:buChar char="•"/>
            </a:pPr>
            <a:r>
              <a:rPr b="0" i="0" lang="en-US" sz="2200" u="none" cap="none" strike="noStrike">
                <a:solidFill>
                  <a:srgbClr val="222222"/>
                </a:solidFill>
                <a:latin typeface="Times New Roman"/>
                <a:ea typeface="Times New Roman"/>
                <a:cs typeface="Times New Roman"/>
                <a:sym typeface="Times New Roman"/>
              </a:rPr>
              <a:t>It is mostly personal devices network equipped within a limited area.</a:t>
            </a:r>
            <a:endParaRPr sz="2200">
              <a:latin typeface="Times New Roman"/>
              <a:ea typeface="Times New Roman"/>
              <a:cs typeface="Times New Roman"/>
              <a:sym typeface="Times New Roman"/>
            </a:endParaRPr>
          </a:p>
          <a:p>
            <a:pPr indent="0" lvl="0" marL="0" marR="0" rtl="0" algn="just">
              <a:lnSpc>
                <a:spcPct val="90000"/>
              </a:lnSpc>
              <a:spcBef>
                <a:spcPts val="0"/>
              </a:spcBef>
              <a:spcAft>
                <a:spcPts val="0"/>
              </a:spcAft>
              <a:buClr>
                <a:srgbClr val="222222"/>
              </a:buClr>
              <a:buSzPts val="2200"/>
              <a:buFont typeface="Arial"/>
              <a:buChar char="•"/>
            </a:pPr>
            <a:r>
              <a:rPr b="0" i="0" lang="en-US" sz="2200" u="none" cap="none" strike="noStrike">
                <a:solidFill>
                  <a:srgbClr val="222222"/>
                </a:solidFill>
                <a:latin typeface="Times New Roman"/>
                <a:ea typeface="Times New Roman"/>
                <a:cs typeface="Times New Roman"/>
                <a:sym typeface="Times New Roman"/>
              </a:rPr>
              <a:t>Appliances use for PAN: cordless mice, keyboards, and Bluetooth systems.</a:t>
            </a:r>
            <a:endParaRPr sz="2200">
              <a:latin typeface="Times New Roman"/>
              <a:ea typeface="Times New Roman"/>
              <a:cs typeface="Times New Roman"/>
              <a:sym typeface="Times New Roman"/>
            </a:endParaRPr>
          </a:p>
          <a:p>
            <a:pPr indent="0" lvl="0" marL="0" marR="0" rtl="0" algn="just">
              <a:lnSpc>
                <a:spcPct val="9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descr="Image result for pan network diagram" id="194" name="Google Shape;194;p5"/>
          <p:cNvPicPr preferRelativeResize="0"/>
          <p:nvPr/>
        </p:nvPicPr>
        <p:blipFill rotWithShape="1">
          <a:blip r:embed="rId3">
            <a:alphaModFix/>
          </a:blip>
          <a:srcRect b="0" l="0" r="0" t="0"/>
          <a:stretch/>
        </p:blipFill>
        <p:spPr>
          <a:xfrm>
            <a:off x="4870388" y="1514364"/>
            <a:ext cx="3721100" cy="4299100"/>
          </a:xfrm>
          <a:prstGeom prst="rect">
            <a:avLst/>
          </a:prstGeom>
          <a:noFill/>
          <a:ln>
            <a:noFill/>
          </a:ln>
        </p:spPr>
      </p:pic>
      <p:sp>
        <p:nvSpPr>
          <p:cNvPr id="195" name="Google Shape;195;p5"/>
          <p:cNvSpPr txBox="1"/>
          <p:nvPr/>
        </p:nvSpPr>
        <p:spPr>
          <a:xfrm>
            <a:off x="3077061" y="5736210"/>
            <a:ext cx="602761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9 </a:t>
            </a:r>
            <a:r>
              <a:rPr b="0" i="0" lang="en-US" sz="1600" u="none" cap="none" strike="noStrike">
                <a:solidFill>
                  <a:srgbClr val="000000"/>
                </a:solidFill>
                <a:latin typeface="Times New Roman"/>
                <a:ea typeface="Times New Roman"/>
                <a:cs typeface="Times New Roman"/>
                <a:sym typeface="Times New Roman"/>
              </a:rPr>
              <a:t>Shows some of the </a:t>
            </a:r>
            <a:r>
              <a:rPr b="0" i="0" lang="en-US" sz="1600" u="none" cap="none" strike="noStrike">
                <a:solidFill>
                  <a:srgbClr val="222222"/>
                </a:solidFill>
                <a:latin typeface="Times New Roman"/>
                <a:ea typeface="Times New Roman"/>
                <a:cs typeface="Times New Roman"/>
                <a:sym typeface="Times New Roman"/>
              </a:rPr>
              <a:t>PAN (Personal Area Network) appliances</a:t>
            </a:r>
            <a:r>
              <a:rPr b="0" i="0" lang="en-US" sz="16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6"/>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800"/>
              <a:buFont typeface="Times New Roman"/>
              <a:buNone/>
            </a:pPr>
            <a:r>
              <a:rPr b="1" lang="en-US" sz="3200"/>
              <a:t>Local Area Network</a:t>
            </a:r>
            <a:endParaRPr sz="3200"/>
          </a:p>
        </p:txBody>
      </p:sp>
      <p:sp>
        <p:nvSpPr>
          <p:cNvPr id="201" name="Google Shape;201;p6"/>
          <p:cNvSpPr txBox="1"/>
          <p:nvPr>
            <p:ph idx="1" type="body"/>
          </p:nvPr>
        </p:nvSpPr>
        <p:spPr>
          <a:xfrm>
            <a:off x="262011" y="914040"/>
            <a:ext cx="4517602" cy="4669934"/>
          </a:xfrm>
          <a:prstGeom prst="rect">
            <a:avLst/>
          </a:prstGeom>
          <a:noFill/>
          <a:ln>
            <a:noFill/>
          </a:ln>
        </p:spPr>
        <p:txBody>
          <a:bodyPr anchorCtr="0" anchor="ctr" bIns="0" lIns="0" spcFirstLastPara="1" rIns="0" wrap="square" tIns="0">
            <a:normAutofit/>
          </a:bodyPr>
          <a:lstStyle/>
          <a:p>
            <a:pPr indent="0" lvl="0" marL="0" marR="0" rtl="0" algn="just">
              <a:lnSpc>
                <a:spcPct val="90000"/>
              </a:lnSpc>
              <a:spcBef>
                <a:spcPts val="0"/>
              </a:spcBef>
              <a:spcAft>
                <a:spcPts val="0"/>
              </a:spcAft>
              <a:buClr>
                <a:srgbClr val="222222"/>
              </a:buClr>
              <a:buSzPts val="3000"/>
              <a:buFont typeface="Times New Roman"/>
              <a:buNone/>
            </a:pPr>
            <a:r>
              <a:rPr b="0" i="0" lang="en-US" sz="2400" u="none" cap="none" strike="noStrike">
                <a:solidFill>
                  <a:srgbClr val="222222"/>
                </a:solidFill>
                <a:latin typeface="Times New Roman"/>
                <a:ea typeface="Times New Roman"/>
                <a:cs typeface="Times New Roman"/>
                <a:sym typeface="Times New Roman"/>
              </a:rPr>
              <a:t>A group of computer and peripheral devices which are connected in a limited area such as school, laboratory, home, and office building. </a:t>
            </a:r>
            <a:endParaRPr sz="2400"/>
          </a:p>
          <a:p>
            <a:pPr indent="0" lvl="0" marL="0" marR="0" rtl="0" algn="just">
              <a:lnSpc>
                <a:spcPct val="90000"/>
              </a:lnSpc>
              <a:spcBef>
                <a:spcPts val="0"/>
              </a:spcBef>
              <a:spcAft>
                <a:spcPts val="0"/>
              </a:spcAft>
              <a:buClr>
                <a:schemeClr val="dk1"/>
              </a:buClr>
              <a:buSzPts val="3000"/>
              <a:buFont typeface="Times New Roman"/>
              <a:buNone/>
            </a:pPr>
            <a:r>
              <a:t/>
            </a:r>
            <a:endParaRPr b="0" i="0" sz="2400" u="none" cap="none" strike="noStrike">
              <a:solidFill>
                <a:srgbClr val="222222"/>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Clr>
                <a:srgbClr val="222222"/>
              </a:buClr>
              <a:buSzPts val="3000"/>
              <a:buFont typeface="Times New Roman"/>
              <a:buNone/>
            </a:pPr>
            <a:r>
              <a:rPr b="0" i="0" lang="en-US" sz="2400" u="none" cap="none" strike="noStrike">
                <a:solidFill>
                  <a:srgbClr val="222222"/>
                </a:solidFill>
                <a:latin typeface="Times New Roman"/>
                <a:ea typeface="Times New Roman"/>
                <a:cs typeface="Times New Roman"/>
                <a:sym typeface="Times New Roman"/>
              </a:rPr>
              <a:t>The simplest type of LAN network is to connect computers and a printer in someone’s home or office.</a:t>
            </a:r>
            <a:endParaRPr sz="2400"/>
          </a:p>
          <a:p>
            <a:pPr indent="0" lvl="0" marL="0" marR="0" rtl="0" algn="l">
              <a:lnSpc>
                <a:spcPct val="90000"/>
              </a:lnSpc>
              <a:spcBef>
                <a:spcPts val="0"/>
              </a:spcBef>
              <a:spcAft>
                <a:spcPts val="0"/>
              </a:spcAft>
              <a:buClr>
                <a:schemeClr val="dk1"/>
              </a:buClr>
              <a:buSzPts val="2800"/>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descr="Image result for Lan network diagram" id="202" name="Google Shape;202;p6"/>
          <p:cNvPicPr preferRelativeResize="0"/>
          <p:nvPr/>
        </p:nvPicPr>
        <p:blipFill rotWithShape="1">
          <a:blip r:embed="rId3">
            <a:alphaModFix/>
          </a:blip>
          <a:srcRect b="0" l="0" r="0" t="0"/>
          <a:stretch/>
        </p:blipFill>
        <p:spPr>
          <a:xfrm>
            <a:off x="5486040" y="1519967"/>
            <a:ext cx="3316436" cy="4047000"/>
          </a:xfrm>
          <a:prstGeom prst="rect">
            <a:avLst/>
          </a:prstGeom>
          <a:noFill/>
          <a:ln>
            <a:noFill/>
          </a:ln>
        </p:spPr>
      </p:pic>
      <p:sp>
        <p:nvSpPr>
          <p:cNvPr id="203" name="Google Shape;203;p6"/>
          <p:cNvSpPr txBox="1"/>
          <p:nvPr/>
        </p:nvSpPr>
        <p:spPr>
          <a:xfrm>
            <a:off x="5108713" y="6019005"/>
            <a:ext cx="400782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10</a:t>
            </a:r>
            <a:r>
              <a:rPr b="0" i="0"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222222"/>
                </a:solidFill>
                <a:latin typeface="Times New Roman"/>
                <a:ea typeface="Times New Roman"/>
                <a:cs typeface="Times New Roman"/>
                <a:sym typeface="Times New Roman"/>
              </a:rPr>
              <a:t>The simplest type of LAN network</a:t>
            </a:r>
            <a:r>
              <a:rPr b="0" i="0" lang="en-US" sz="16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7"/>
          <p:cNvSpPr txBox="1"/>
          <p:nvPr>
            <p:ph idx="1" type="body"/>
          </p:nvPr>
        </p:nvSpPr>
        <p:spPr>
          <a:xfrm>
            <a:off x="457199" y="1308100"/>
            <a:ext cx="4015801" cy="4273700"/>
          </a:xfrm>
          <a:prstGeom prst="rect">
            <a:avLst/>
          </a:prstGeom>
          <a:noFill/>
          <a:ln>
            <a:noFill/>
          </a:ln>
        </p:spPr>
        <p:txBody>
          <a:bodyPr anchorCtr="0" anchor="ctr" bIns="0" lIns="0" spcFirstLastPara="1" rIns="0" wrap="square" tIns="0">
            <a:noAutofit/>
          </a:bodyPr>
          <a:lstStyle/>
          <a:p>
            <a:pPr indent="0" lvl="0" marL="0" marR="0" rtl="0" algn="just">
              <a:lnSpc>
                <a:spcPct val="90000"/>
              </a:lnSpc>
              <a:spcBef>
                <a:spcPts val="0"/>
              </a:spcBef>
              <a:spcAft>
                <a:spcPts val="0"/>
              </a:spcAft>
              <a:buClr>
                <a:srgbClr val="222222"/>
              </a:buClr>
              <a:buSzPts val="2400"/>
              <a:buFont typeface="Times New Roman"/>
              <a:buNone/>
            </a:pPr>
            <a:r>
              <a:rPr b="1" i="0" lang="en-US" sz="2400" u="none" cap="none" strike="noStrike">
                <a:solidFill>
                  <a:srgbClr val="222222"/>
                </a:solidFill>
                <a:latin typeface="Times New Roman"/>
                <a:ea typeface="Times New Roman"/>
                <a:cs typeface="Times New Roman"/>
                <a:sym typeface="Times New Roman"/>
              </a:rPr>
              <a:t>Characteristics of LAN</a:t>
            </a:r>
            <a:endParaRPr>
              <a:latin typeface="Times New Roman"/>
              <a:ea typeface="Times New Roman"/>
              <a:cs typeface="Times New Roman"/>
              <a:sym typeface="Times New Roman"/>
            </a:endParaRPr>
          </a:p>
          <a:p>
            <a:pPr indent="0" lvl="0" marL="0" marR="0" rtl="0" algn="just">
              <a:lnSpc>
                <a:spcPct val="90000"/>
              </a:lnSpc>
              <a:spcBef>
                <a:spcPts val="0"/>
              </a:spcBef>
              <a:spcAft>
                <a:spcPts val="0"/>
              </a:spcAft>
              <a:buClr>
                <a:srgbClr val="222222"/>
              </a:buClr>
              <a:buSzPts val="2400"/>
              <a:buFont typeface="Times New Roman"/>
              <a:buNone/>
            </a:pPr>
            <a:r>
              <a:rPr b="0" i="0" lang="en-US" sz="2400" u="none" cap="none" strike="noStrike">
                <a:solidFill>
                  <a:srgbClr val="222222"/>
                </a:solidFill>
                <a:latin typeface="Times New Roman"/>
                <a:ea typeface="Times New Roman"/>
                <a:cs typeface="Times New Roman"/>
                <a:sym typeface="Times New Roman"/>
              </a:rPr>
              <a:t>Here are the important characteristics of a LAN network:</a:t>
            </a:r>
            <a:endParaRPr>
              <a:latin typeface="Times New Roman"/>
              <a:ea typeface="Times New Roman"/>
              <a:cs typeface="Times New Roman"/>
              <a:sym typeface="Times New Roman"/>
            </a:endParaRPr>
          </a:p>
          <a:p>
            <a:pPr indent="0" lvl="0" marL="0" marR="0" rtl="0" algn="just">
              <a:lnSpc>
                <a:spcPct val="90000"/>
              </a:lnSpc>
              <a:spcBef>
                <a:spcPts val="0"/>
              </a:spcBef>
              <a:spcAft>
                <a:spcPts val="0"/>
              </a:spcAft>
              <a:buClr>
                <a:srgbClr val="222222"/>
              </a:buClr>
              <a:buSzPts val="2400"/>
              <a:buFont typeface="Arial"/>
              <a:buChar char="•"/>
            </a:pPr>
            <a:r>
              <a:rPr b="0" i="0" lang="en-US" sz="2400" u="none" cap="none" strike="noStrike">
                <a:solidFill>
                  <a:srgbClr val="222222"/>
                </a:solidFill>
                <a:latin typeface="Times New Roman"/>
                <a:ea typeface="Times New Roman"/>
                <a:cs typeface="Times New Roman"/>
                <a:sym typeface="Times New Roman"/>
              </a:rPr>
              <a:t>It is a private network, so an outside regulatory body never controls it.</a:t>
            </a:r>
            <a:endParaRPr>
              <a:latin typeface="Times New Roman"/>
              <a:ea typeface="Times New Roman"/>
              <a:cs typeface="Times New Roman"/>
              <a:sym typeface="Times New Roman"/>
            </a:endParaRPr>
          </a:p>
          <a:p>
            <a:pPr indent="0" lvl="0" marL="0" marR="0" rtl="0" algn="just">
              <a:lnSpc>
                <a:spcPct val="90000"/>
              </a:lnSpc>
              <a:spcBef>
                <a:spcPts val="0"/>
              </a:spcBef>
              <a:spcAft>
                <a:spcPts val="0"/>
              </a:spcAft>
              <a:buClr>
                <a:srgbClr val="222222"/>
              </a:buClr>
              <a:buSzPts val="2400"/>
              <a:buFont typeface="Arial"/>
              <a:buChar char="•"/>
            </a:pPr>
            <a:r>
              <a:rPr b="0" i="0" lang="en-US" sz="2400" u="none" cap="none" strike="noStrike">
                <a:solidFill>
                  <a:srgbClr val="222222"/>
                </a:solidFill>
                <a:latin typeface="Times New Roman"/>
                <a:ea typeface="Times New Roman"/>
                <a:cs typeface="Times New Roman"/>
                <a:sym typeface="Times New Roman"/>
              </a:rPr>
              <a:t>LAN operates at a relatively higher speed compared to other WAN systems.</a:t>
            </a:r>
            <a:endParaRPr>
              <a:latin typeface="Times New Roman"/>
              <a:ea typeface="Times New Roman"/>
              <a:cs typeface="Times New Roman"/>
              <a:sym typeface="Times New Roman"/>
            </a:endParaRPr>
          </a:p>
          <a:p>
            <a:pPr indent="0" lvl="0" marL="0" marR="0" rtl="0" algn="just">
              <a:lnSpc>
                <a:spcPct val="90000"/>
              </a:lnSpc>
              <a:spcBef>
                <a:spcPts val="0"/>
              </a:spcBef>
              <a:spcAft>
                <a:spcPts val="0"/>
              </a:spcAft>
              <a:buClr>
                <a:schemeClr val="dk1"/>
              </a:buClr>
              <a:buSzPts val="2800"/>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descr="See the source image" id="209" name="Google Shape;209;p7"/>
          <p:cNvPicPr preferRelativeResize="0"/>
          <p:nvPr/>
        </p:nvPicPr>
        <p:blipFill rotWithShape="1">
          <a:blip r:embed="rId3">
            <a:alphaModFix/>
          </a:blip>
          <a:srcRect b="0" l="0" r="0" t="0"/>
          <a:stretch/>
        </p:blipFill>
        <p:spPr>
          <a:xfrm>
            <a:off x="4782239" y="1764960"/>
            <a:ext cx="3810000" cy="2857500"/>
          </a:xfrm>
          <a:prstGeom prst="rect">
            <a:avLst/>
          </a:prstGeom>
          <a:noFill/>
          <a:ln>
            <a:noFill/>
          </a:ln>
        </p:spPr>
      </p:pic>
      <p:sp>
        <p:nvSpPr>
          <p:cNvPr id="210" name="Google Shape;210;p7"/>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800"/>
              <a:buFont typeface="Times New Roman"/>
              <a:buNone/>
            </a:pPr>
            <a:r>
              <a:rPr b="1" lang="en-US" sz="3200"/>
              <a:t>Local Area Network</a:t>
            </a:r>
            <a:endParaRPr sz="3200"/>
          </a:p>
        </p:txBody>
      </p:sp>
      <p:sp>
        <p:nvSpPr>
          <p:cNvPr id="211" name="Google Shape;211;p7"/>
          <p:cNvSpPr txBox="1"/>
          <p:nvPr/>
        </p:nvSpPr>
        <p:spPr>
          <a:xfrm>
            <a:off x="3185775" y="4860700"/>
            <a:ext cx="5958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22222"/>
                </a:solidFill>
                <a:latin typeface="Times New Roman"/>
                <a:ea typeface="Times New Roman"/>
                <a:cs typeface="Times New Roman"/>
                <a:sym typeface="Times New Roman"/>
              </a:rPr>
              <a:t>Figure </a:t>
            </a:r>
            <a:r>
              <a:rPr b="1" i="0" lang="en-US" sz="1600" u="none" cap="none" strike="noStrike">
                <a:solidFill>
                  <a:srgbClr val="222222"/>
                </a:solidFill>
                <a:latin typeface="Times New Roman"/>
                <a:ea typeface="Times New Roman"/>
                <a:cs typeface="Times New Roman"/>
                <a:sym typeface="Times New Roman"/>
              </a:rPr>
              <a:t>11</a:t>
            </a:r>
            <a:r>
              <a:rPr b="0" i="0" lang="en-US" sz="1600" u="none" cap="none" strike="noStrike">
                <a:solidFill>
                  <a:srgbClr val="222222"/>
                </a:solidFill>
                <a:latin typeface="Times New Roman"/>
                <a:ea typeface="Times New Roman"/>
                <a:cs typeface="Times New Roman"/>
                <a:sym typeface="Times New Roman"/>
              </a:rPr>
              <a:t> Generic workflow of the simplest type of LAN network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8"/>
          <p:cNvSpPr txBox="1"/>
          <p:nvPr>
            <p:ph type="title"/>
          </p:nvPr>
        </p:nvSpPr>
        <p:spPr>
          <a:xfrm>
            <a:off x="0" y="0"/>
            <a:ext cx="6381946"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800"/>
              <a:buFont typeface="Times New Roman"/>
              <a:buNone/>
            </a:pPr>
            <a:r>
              <a:rPr b="1" lang="en-US"/>
              <a:t>Advantages and Disadvantages of LAN</a:t>
            </a:r>
            <a:endParaRPr b="1"/>
          </a:p>
        </p:txBody>
      </p:sp>
      <p:pic>
        <p:nvPicPr>
          <p:cNvPr id="217" name="Google Shape;217;p8"/>
          <p:cNvPicPr preferRelativeResize="0"/>
          <p:nvPr/>
        </p:nvPicPr>
        <p:blipFill rotWithShape="1">
          <a:blip r:embed="rId3">
            <a:alphaModFix/>
          </a:blip>
          <a:srcRect b="1202" l="3791" r="3586" t="11779"/>
          <a:stretch/>
        </p:blipFill>
        <p:spPr>
          <a:xfrm>
            <a:off x="923828" y="1511648"/>
            <a:ext cx="7051249" cy="42472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9"/>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800"/>
              <a:buFont typeface="Times New Roman"/>
              <a:buNone/>
            </a:pPr>
            <a:r>
              <a:rPr b="1" lang="en-US"/>
              <a:t>WAN:Wide Area Network</a:t>
            </a:r>
            <a:endParaRPr b="1"/>
          </a:p>
        </p:txBody>
      </p:sp>
      <p:sp>
        <p:nvSpPr>
          <p:cNvPr id="223" name="Google Shape;223;p9"/>
          <p:cNvSpPr txBox="1"/>
          <p:nvPr>
            <p:ph idx="1" type="body"/>
          </p:nvPr>
        </p:nvSpPr>
        <p:spPr>
          <a:xfrm>
            <a:off x="352000" y="1150525"/>
            <a:ext cx="8297400" cy="12006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WAN is another  important computer network that which is</a:t>
            </a:r>
            <a:endParaRPr/>
          </a:p>
          <a:p>
            <a:pPr indent="0" lvl="0" marL="0" marR="0" rtl="0" algn="just">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 spread across a large geographical area.  </a:t>
            </a:r>
            <a:br>
              <a:rPr b="0" i="0" lang="en-US" sz="1800" u="none" cap="none" strike="noStrike">
                <a:solidFill>
                  <a:schemeClr val="dk1"/>
                </a:solidFill>
                <a:latin typeface="Times New Roman"/>
                <a:ea typeface="Times New Roman"/>
                <a:cs typeface="Times New Roman"/>
                <a:sym typeface="Times New Roman"/>
              </a:rPr>
            </a:b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See the source image" id="224" name="Google Shape;224;p9"/>
          <p:cNvPicPr preferRelativeResize="0"/>
          <p:nvPr/>
        </p:nvPicPr>
        <p:blipFill rotWithShape="1">
          <a:blip r:embed="rId3">
            <a:alphaModFix/>
          </a:blip>
          <a:srcRect b="0" l="0" r="0" t="0"/>
          <a:stretch/>
        </p:blipFill>
        <p:spPr>
          <a:xfrm>
            <a:off x="665032" y="2161091"/>
            <a:ext cx="7671336" cy="2862322"/>
          </a:xfrm>
          <a:prstGeom prst="rect">
            <a:avLst/>
          </a:prstGeom>
          <a:noFill/>
          <a:ln>
            <a:noFill/>
          </a:ln>
        </p:spPr>
      </p:pic>
      <p:sp>
        <p:nvSpPr>
          <p:cNvPr id="225" name="Google Shape;225;p9"/>
          <p:cNvSpPr txBox="1"/>
          <p:nvPr/>
        </p:nvSpPr>
        <p:spPr>
          <a:xfrm>
            <a:off x="2482785" y="4898855"/>
            <a:ext cx="4681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22222"/>
                </a:solidFill>
                <a:latin typeface="Times New Roman"/>
                <a:ea typeface="Times New Roman"/>
                <a:cs typeface="Times New Roman"/>
                <a:sym typeface="Times New Roman"/>
              </a:rPr>
              <a:t>Figure 12 </a:t>
            </a:r>
            <a:r>
              <a:rPr b="0" i="0" lang="en-US" sz="1600" u="none" cap="none" strike="noStrike">
                <a:solidFill>
                  <a:srgbClr val="222222"/>
                </a:solidFill>
                <a:latin typeface="Times New Roman"/>
                <a:ea typeface="Times New Roman"/>
                <a:cs typeface="Times New Roman"/>
                <a:sym typeface="Times New Roman"/>
              </a:rPr>
              <a:t>The simplest type of WAN network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9"/>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Intranets and Extranets</a:t>
            </a:r>
            <a:endParaRPr b="1"/>
          </a:p>
        </p:txBody>
      </p:sp>
      <p:sp>
        <p:nvSpPr>
          <p:cNvPr id="231" name="Google Shape;231;p49"/>
          <p:cNvSpPr txBox="1"/>
          <p:nvPr>
            <p:ph idx="2" type="body"/>
          </p:nvPr>
        </p:nvSpPr>
        <p:spPr>
          <a:xfrm>
            <a:off x="104503" y="914040"/>
            <a:ext cx="8389594" cy="4872806"/>
          </a:xfrm>
          <a:prstGeom prst="rect">
            <a:avLst/>
          </a:prstGeom>
          <a:noFill/>
          <a:ln>
            <a:noFill/>
          </a:ln>
        </p:spPr>
        <p:txBody>
          <a:bodyPr anchorCtr="0" anchor="t" bIns="0" lIns="0" spcFirstLastPara="1" rIns="0" wrap="square" tIns="0">
            <a:noAutofit/>
          </a:bodyPr>
          <a:lstStyle/>
          <a:p>
            <a:pPr indent="0" lvl="0" marL="114300" rtl="0" algn="just">
              <a:lnSpc>
                <a:spcPct val="90000"/>
              </a:lnSpc>
              <a:spcBef>
                <a:spcPts val="1000"/>
              </a:spcBef>
              <a:spcAft>
                <a:spcPts val="0"/>
              </a:spcAft>
              <a:buSzPts val="1800"/>
              <a:buNone/>
            </a:pPr>
            <a:r>
              <a:rPr lang="en-US" sz="2000">
                <a:latin typeface="Times New Roman"/>
                <a:ea typeface="Times New Roman"/>
                <a:cs typeface="Times New Roman"/>
                <a:sym typeface="Times New Roman"/>
              </a:rPr>
              <a:t>Two other terms are similar to the term internet: intranet and extranet.</a:t>
            </a:r>
            <a:endParaRPr/>
          </a:p>
          <a:p>
            <a:pPr indent="0" lvl="0" marL="114300" rtl="0" algn="just">
              <a:lnSpc>
                <a:spcPct val="90000"/>
              </a:lnSpc>
              <a:spcBef>
                <a:spcPts val="1000"/>
              </a:spcBef>
              <a:spcAft>
                <a:spcPts val="0"/>
              </a:spcAft>
              <a:buSzPts val="1800"/>
              <a:buNone/>
            </a:pPr>
            <a:r>
              <a:t/>
            </a:r>
            <a:endParaRPr sz="2000">
              <a:latin typeface="Times New Roman"/>
              <a:ea typeface="Times New Roman"/>
              <a:cs typeface="Times New Roman"/>
              <a:sym typeface="Times New Roman"/>
            </a:endParaRPr>
          </a:p>
          <a:p>
            <a:pPr indent="0" lvl="0" marL="114300" rtl="0" algn="just">
              <a:lnSpc>
                <a:spcPct val="90000"/>
              </a:lnSpc>
              <a:spcBef>
                <a:spcPts val="1000"/>
              </a:spcBef>
              <a:spcAft>
                <a:spcPts val="0"/>
              </a:spcAft>
              <a:buSzPts val="1800"/>
              <a:buNone/>
            </a:pPr>
            <a:r>
              <a:rPr b="1" lang="en-US" sz="2000">
                <a:latin typeface="Times New Roman"/>
                <a:ea typeface="Times New Roman"/>
                <a:cs typeface="Times New Roman"/>
                <a:sym typeface="Times New Roman"/>
              </a:rPr>
              <a:t>Intranet: </a:t>
            </a:r>
            <a:r>
              <a:rPr lang="en-US" sz="2000">
                <a:latin typeface="Times New Roman"/>
                <a:ea typeface="Times New Roman"/>
                <a:cs typeface="Times New Roman"/>
                <a:sym typeface="Times New Roman"/>
              </a:rPr>
              <a:t>It is a term often used to refer to a private connection of LANs and WANs that belong to an organization. An intranet is designed to be accessible only by the organization's members, employees, or others with authorization. </a:t>
            </a:r>
            <a:endParaRPr/>
          </a:p>
          <a:p>
            <a:pPr indent="0" lvl="0" marL="114300" rtl="0" algn="just">
              <a:lnSpc>
                <a:spcPct val="90000"/>
              </a:lnSpc>
              <a:spcBef>
                <a:spcPts val="1000"/>
              </a:spcBef>
              <a:spcAft>
                <a:spcPts val="0"/>
              </a:spcAft>
              <a:buSzPts val="1800"/>
              <a:buNone/>
            </a:pPr>
            <a:r>
              <a:rPr b="1" lang="en-US" sz="2000">
                <a:latin typeface="Times New Roman"/>
                <a:ea typeface="Times New Roman"/>
                <a:cs typeface="Times New Roman"/>
                <a:sym typeface="Times New Roman"/>
              </a:rPr>
              <a:t>Extranet:</a:t>
            </a:r>
            <a:r>
              <a:rPr lang="en-US" sz="2000">
                <a:latin typeface="Times New Roman"/>
                <a:ea typeface="Times New Roman"/>
                <a:cs typeface="Times New Roman"/>
                <a:sym typeface="Times New Roman"/>
              </a:rPr>
              <a:t> An organization may use an extranet to provide secure and safe access to individuals who work for a different organization but require access to the organization’s data. Here are some examples of extranets:</a:t>
            </a:r>
            <a:endParaRPr/>
          </a:p>
          <a:p>
            <a:pPr indent="0" lvl="0" marL="114300" rtl="0" algn="just">
              <a:lnSpc>
                <a:spcPct val="90000"/>
              </a:lnSpc>
              <a:spcBef>
                <a:spcPts val="1000"/>
              </a:spcBef>
              <a:spcAft>
                <a:spcPts val="0"/>
              </a:spcAft>
              <a:buSzPts val="1800"/>
              <a:buNone/>
            </a:pPr>
            <a:r>
              <a:rPr lang="en-US" sz="2000">
                <a:latin typeface="Times New Roman"/>
                <a:ea typeface="Times New Roman"/>
                <a:cs typeface="Times New Roman"/>
                <a:sym typeface="Times New Roman"/>
              </a:rPr>
              <a:t>A company that is providing access to outside suppliers and contractors</a:t>
            </a:r>
            <a:endParaRPr/>
          </a:p>
          <a:p>
            <a:pPr indent="0" lvl="0" marL="114300" rtl="0" algn="just">
              <a:lnSpc>
                <a:spcPct val="90000"/>
              </a:lnSpc>
              <a:spcBef>
                <a:spcPts val="1000"/>
              </a:spcBef>
              <a:spcAft>
                <a:spcPts val="0"/>
              </a:spcAft>
              <a:buSzPts val="1800"/>
              <a:buNone/>
            </a:pPr>
            <a:r>
              <a:rPr lang="en-US" sz="2000">
                <a:latin typeface="Times New Roman"/>
                <a:ea typeface="Times New Roman"/>
                <a:cs typeface="Times New Roman"/>
                <a:sym typeface="Times New Roman"/>
              </a:rPr>
              <a:t>A hospital that is providing a booking system to doctors so they can make appointments for their patients</a:t>
            </a:r>
            <a:endParaRPr/>
          </a:p>
          <a:p>
            <a:pPr indent="0" lvl="0" marL="114300" rtl="0" algn="just">
              <a:lnSpc>
                <a:spcPct val="90000"/>
              </a:lnSpc>
              <a:spcBef>
                <a:spcPts val="1000"/>
              </a:spcBef>
              <a:spcAft>
                <a:spcPts val="0"/>
              </a:spcAft>
              <a:buSzPts val="1800"/>
              <a:buNone/>
            </a:pPr>
            <a:r>
              <a:rPr lang="en-US" sz="2000">
                <a:latin typeface="Times New Roman"/>
                <a:ea typeface="Times New Roman"/>
                <a:cs typeface="Times New Roman"/>
                <a:sym typeface="Times New Roman"/>
              </a:rPr>
              <a:t>A local office of education that provides budget and personnel information to the schools in its district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0"/>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Intranets and Extranets</a:t>
            </a:r>
            <a:endParaRPr/>
          </a:p>
        </p:txBody>
      </p:sp>
      <p:pic>
        <p:nvPicPr>
          <p:cNvPr id="237" name="Google Shape;237;p50"/>
          <p:cNvPicPr preferRelativeResize="0"/>
          <p:nvPr/>
        </p:nvPicPr>
        <p:blipFill rotWithShape="1">
          <a:blip r:embed="rId3">
            <a:alphaModFix/>
          </a:blip>
          <a:srcRect b="0" l="0" r="0" t="0"/>
          <a:stretch/>
        </p:blipFill>
        <p:spPr>
          <a:xfrm>
            <a:off x="1880434" y="2286001"/>
            <a:ext cx="4761754" cy="3766930"/>
          </a:xfrm>
          <a:prstGeom prst="rect">
            <a:avLst/>
          </a:prstGeom>
          <a:noFill/>
          <a:ln>
            <a:noFill/>
          </a:ln>
        </p:spPr>
      </p:pic>
      <p:sp>
        <p:nvSpPr>
          <p:cNvPr id="238" name="Google Shape;238;p50"/>
          <p:cNvSpPr txBox="1"/>
          <p:nvPr/>
        </p:nvSpPr>
        <p:spPr>
          <a:xfrm>
            <a:off x="1" y="914040"/>
            <a:ext cx="9039496" cy="1754326"/>
          </a:xfrm>
          <a:prstGeom prst="rect">
            <a:avLst/>
          </a:prstGeom>
          <a:noFill/>
          <a:ln>
            <a:noFill/>
          </a:ln>
        </p:spPr>
        <p:txBody>
          <a:bodyPr anchorCtr="0" anchor="t" bIns="45700" lIns="91425" spcFirstLastPara="1" rIns="91425" wrap="square" tIns="45700">
            <a:spAutoFit/>
          </a:bodyPr>
          <a:lstStyle/>
          <a:p>
            <a:pPr indent="0" lvl="0" marL="11430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The figure illustrates the levels of access that different groups have to a company intranet, a company extranet, and the internet.</a:t>
            </a:r>
            <a:endParaRPr/>
          </a:p>
          <a:p>
            <a:pPr indent="0" lvl="0" marL="11430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A center circle is labeled Intranet and has company-only access. Surrounding that is another circle labeled Extranet which is accessible by suppliers, customers, and collaborators. Surrounding that is another circle labeled the Internet which is accessible by the world.</a:t>
            </a:r>
            <a:endParaRPr/>
          </a:p>
          <a:p>
            <a:pPr indent="0" lvl="0" marL="114300" marR="0" rtl="0" algn="just">
              <a:lnSpc>
                <a:spcPct val="100000"/>
              </a:lnSpc>
              <a:spcBef>
                <a:spcPts val="0"/>
              </a:spcBef>
              <a:spcAft>
                <a:spcPts val="0"/>
              </a:spcAft>
              <a:buClr>
                <a:srgbClr val="000000"/>
              </a:buClr>
              <a:buSzPts val="1400"/>
              <a:buFont typeface="Arial"/>
              <a:buNone/>
            </a:pPr>
            <a:br>
              <a:rPr b="0" i="0" lang="en-US" sz="1400" u="none" cap="none" strike="noStrike">
                <a:solidFill>
                  <a:srgbClr val="58585B"/>
                </a:solidFill>
                <a:highlight>
                  <a:srgbClr val="FFFFFF"/>
                </a:highlight>
                <a:latin typeface="Times New Roman"/>
                <a:ea typeface="Times New Roman"/>
                <a:cs typeface="Times New Roman"/>
                <a:sym typeface="Times New Roman"/>
              </a:rPr>
            </a:br>
            <a:endParaRPr b="0" i="0" sz="1400" u="none" cap="none" strike="noStrike">
              <a:solidFill>
                <a:srgbClr val="000000"/>
              </a:solidFill>
              <a:latin typeface="Times New Roman"/>
              <a:ea typeface="Times New Roman"/>
              <a:cs typeface="Times New Roman"/>
              <a:sym typeface="Times New Roman"/>
            </a:endParaRPr>
          </a:p>
        </p:txBody>
      </p:sp>
      <p:sp>
        <p:nvSpPr>
          <p:cNvPr id="239" name="Google Shape;239;p50"/>
          <p:cNvSpPr txBox="1"/>
          <p:nvPr/>
        </p:nvSpPr>
        <p:spPr>
          <a:xfrm>
            <a:off x="228601" y="6052931"/>
            <a:ext cx="891539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22222"/>
                </a:solidFill>
                <a:latin typeface="Times New Roman"/>
                <a:ea typeface="Times New Roman"/>
                <a:cs typeface="Times New Roman"/>
                <a:sym typeface="Times New Roman"/>
              </a:rPr>
              <a:t>Figure 13 </a:t>
            </a:r>
            <a:r>
              <a:rPr b="0" i="0" lang="en-US" sz="1600" u="none" cap="none" strike="noStrike">
                <a:solidFill>
                  <a:schemeClr val="dk1"/>
                </a:solidFill>
                <a:latin typeface="Times New Roman"/>
                <a:ea typeface="Times New Roman"/>
                <a:cs typeface="Times New Roman"/>
                <a:sym typeface="Times New Roman"/>
              </a:rPr>
              <a:t>illustrates the levels of access that different groups have to a company intranet, a company extranet, and the internet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nvSpPr>
        <p:spPr>
          <a:xfrm>
            <a:off x="457200" y="0"/>
            <a:ext cx="6019560" cy="837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Times New Roman"/>
                <a:ea typeface="Times New Roman"/>
                <a:cs typeface="Times New Roman"/>
                <a:sym typeface="Times New Roman"/>
              </a:rPr>
              <a:t>Index</a:t>
            </a:r>
            <a:endParaRPr b="0" i="0" sz="3000" u="none" cap="none" strike="noStrike">
              <a:solidFill>
                <a:srgbClr val="000000"/>
              </a:solidFill>
              <a:latin typeface="Arial"/>
              <a:ea typeface="Arial"/>
              <a:cs typeface="Arial"/>
              <a:sym typeface="Arial"/>
            </a:endParaRPr>
          </a:p>
        </p:txBody>
      </p:sp>
      <p:sp>
        <p:nvSpPr>
          <p:cNvPr id="103" name="Google Shape;103;p2"/>
          <p:cNvSpPr txBox="1"/>
          <p:nvPr/>
        </p:nvSpPr>
        <p:spPr>
          <a:xfrm>
            <a:off x="168990" y="963516"/>
            <a:ext cx="8838720" cy="4945966"/>
          </a:xfrm>
          <a:prstGeom prst="rect">
            <a:avLst/>
          </a:prstGeom>
          <a:noFill/>
          <a:ln>
            <a:noFill/>
          </a:ln>
        </p:spPr>
        <p:txBody>
          <a:bodyPr anchorCtr="0" anchor="t" bIns="45700" lIns="91425" spcFirstLastPara="1" rIns="91425" wrap="square" tIns="45700">
            <a:noAutofit/>
          </a:bodyPr>
          <a:lstStyle/>
          <a:p>
            <a:pPr indent="-222250" lvl="0" marL="342900" marR="0" rtl="0" algn="l">
              <a:lnSpc>
                <a:spcPct val="150000"/>
              </a:lnSpc>
              <a:spcBef>
                <a:spcPts val="0"/>
              </a:spcBef>
              <a:spcAft>
                <a:spcPts val="0"/>
              </a:spcAft>
              <a:buClr>
                <a:schemeClr val="dk1"/>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5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5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5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5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5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104" name="Google Shape;104;p2"/>
          <p:cNvSpPr txBox="1"/>
          <p:nvPr>
            <p:ph idx="1" type="body"/>
          </p:nvPr>
        </p:nvSpPr>
        <p:spPr>
          <a:xfrm>
            <a:off x="675349" y="1197104"/>
            <a:ext cx="7826002" cy="494596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400"/>
              <a:buFont typeface="Times New Roman"/>
              <a:buNone/>
            </a:pPr>
            <a:r>
              <a:rPr b="1" i="0" lang="en-US" sz="1400" u="none" cap="none" strike="noStrike">
                <a:solidFill>
                  <a:schemeClr val="dk1"/>
                </a:solidFill>
                <a:latin typeface="Times New Roman"/>
                <a:ea typeface="Times New Roman"/>
                <a:cs typeface="Times New Roman"/>
                <a:sym typeface="Times New Roman"/>
              </a:rPr>
              <a:t>,</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dk1"/>
              </a:buClr>
              <a:buSzPts val="2800"/>
              <a:buFont typeface="Times New Roman"/>
              <a:buAutoNum type="arabicPeriod"/>
            </a:pPr>
            <a:r>
              <a:rPr lang="en-US" sz="2800">
                <a:latin typeface="Times New Roman"/>
                <a:ea typeface="Times New Roman"/>
                <a:cs typeface="Times New Roman"/>
                <a:sym typeface="Times New Roman"/>
              </a:rPr>
              <a:t>Network affects our lives </a:t>
            </a:r>
            <a:endParaRPr/>
          </a:p>
          <a:p>
            <a:pPr indent="-342900" lvl="0" marL="342900" marR="0" rtl="0" algn="l">
              <a:lnSpc>
                <a:spcPct val="150000"/>
              </a:lnSpc>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Network Components</a:t>
            </a:r>
            <a:endParaRPr/>
          </a:p>
          <a:p>
            <a:pPr indent="-342900" lvl="0" marL="342900" marR="0" rtl="0" algn="l">
              <a:lnSpc>
                <a:spcPct val="150000"/>
              </a:lnSpc>
              <a:spcBef>
                <a:spcPts val="0"/>
              </a:spcBef>
              <a:spcAft>
                <a:spcPts val="0"/>
              </a:spcAft>
              <a:buClr>
                <a:schemeClr val="dk1"/>
              </a:buClr>
              <a:buSzPts val="2800"/>
              <a:buFont typeface="Times New Roman"/>
              <a:buAutoNum type="arabicPeriod"/>
            </a:pPr>
            <a:r>
              <a:rPr lang="en-US" sz="2800">
                <a:latin typeface="Times New Roman"/>
                <a:ea typeface="Times New Roman"/>
                <a:cs typeface="Times New Roman"/>
                <a:sym typeface="Times New Roman"/>
              </a:rPr>
              <a:t>Types of Computer Networks</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Network Topologies</a:t>
            </a:r>
            <a:endParaRPr>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Collision Domain</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Broadcast Domain</a:t>
            </a:r>
            <a:endParaRPr sz="2800">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Recent Network Trends and Network security </a:t>
            </a:r>
            <a:endParaRPr/>
          </a:p>
          <a:p>
            <a:pPr indent="-165100" lvl="0" marL="342900" marR="0" rtl="0" algn="l">
              <a:lnSpc>
                <a:spcPct val="150000"/>
              </a:lnSpc>
              <a:spcBef>
                <a:spcPts val="0"/>
              </a:spcBef>
              <a:spcAft>
                <a:spcPts val="0"/>
              </a:spcAft>
              <a:buClr>
                <a:schemeClr val="dk1"/>
              </a:buClr>
              <a:buSzPts val="2800"/>
              <a:buFont typeface="Times New Roman"/>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1"/>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400"/>
              <a:buFont typeface="Times New Roman"/>
              <a:buNone/>
            </a:pPr>
            <a:r>
              <a:rPr b="1" lang="en-US" sz="3200"/>
              <a:t>Topologies</a:t>
            </a:r>
            <a:endParaRPr sz="3200"/>
          </a:p>
        </p:txBody>
      </p:sp>
      <p:sp>
        <p:nvSpPr>
          <p:cNvPr id="245" name="Google Shape;245;p11"/>
          <p:cNvSpPr txBox="1"/>
          <p:nvPr>
            <p:ph idx="1" type="body"/>
          </p:nvPr>
        </p:nvSpPr>
        <p:spPr>
          <a:xfrm>
            <a:off x="457200" y="1046602"/>
            <a:ext cx="6097604" cy="2382398"/>
          </a:xfrm>
          <a:prstGeom prst="rect">
            <a:avLst/>
          </a:prstGeom>
          <a:noFill/>
          <a:ln>
            <a:noFill/>
          </a:ln>
        </p:spPr>
        <p:txBody>
          <a:bodyPr anchorCtr="0" anchor="ctr" bIns="0" lIns="0" spcFirstLastPara="1" rIns="0" wrap="square" tIns="0">
            <a:normAutofit/>
          </a:bodyPr>
          <a:lstStyle/>
          <a:p>
            <a:pPr indent="0" lvl="0" marL="0" marR="0" rtl="0" algn="l">
              <a:lnSpc>
                <a:spcPct val="9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The Physical or Logical layout of a network is known as Topology of the network.</a:t>
            </a:r>
            <a:endParaRPr>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It can be divided into:</a:t>
            </a:r>
            <a:endParaRPr>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i) Physical Topology</a:t>
            </a:r>
            <a:endParaRPr>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ii)Logical Topology</a:t>
            </a:r>
            <a:endParaRPr>
              <a:latin typeface="Times New Roman"/>
              <a:ea typeface="Times New Roman"/>
              <a:cs typeface="Times New Roman"/>
              <a:sym typeface="Times New Roman"/>
            </a:endParaRPr>
          </a:p>
        </p:txBody>
      </p:sp>
      <p:pic>
        <p:nvPicPr>
          <p:cNvPr descr="See the source image" id="246" name="Google Shape;246;p11"/>
          <p:cNvPicPr preferRelativeResize="0"/>
          <p:nvPr/>
        </p:nvPicPr>
        <p:blipFill rotWithShape="1">
          <a:blip r:embed="rId3">
            <a:alphaModFix/>
          </a:blip>
          <a:srcRect b="0" l="0" r="0" t="0"/>
          <a:stretch/>
        </p:blipFill>
        <p:spPr>
          <a:xfrm>
            <a:off x="77007" y="3445273"/>
            <a:ext cx="8989996" cy="2486025"/>
          </a:xfrm>
          <a:prstGeom prst="rect">
            <a:avLst/>
          </a:prstGeom>
          <a:noFill/>
          <a:ln>
            <a:noFill/>
          </a:ln>
        </p:spPr>
      </p:pic>
      <p:sp>
        <p:nvSpPr>
          <p:cNvPr id="247" name="Google Shape;247;p11"/>
          <p:cNvSpPr txBox="1"/>
          <p:nvPr/>
        </p:nvSpPr>
        <p:spPr>
          <a:xfrm>
            <a:off x="1776621" y="6099434"/>
            <a:ext cx="466642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Times New Roman"/>
                <a:ea typeface="Times New Roman"/>
                <a:cs typeface="Times New Roman"/>
                <a:sym typeface="Times New Roman"/>
              </a:rPr>
              <a:t>Figure 14</a:t>
            </a:r>
            <a:r>
              <a:rPr b="0" i="0" lang="en-US" sz="1600" u="none" cap="none" strike="noStrike">
                <a:solidFill>
                  <a:schemeClr val="dk1"/>
                </a:solidFill>
                <a:latin typeface="Times New Roman"/>
                <a:ea typeface="Times New Roman"/>
                <a:cs typeface="Times New Roman"/>
                <a:sym typeface="Times New Roman"/>
              </a:rPr>
              <a:t> Various network Topology’s.</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descr="Image result for Physical vs Logical Topology" id="252" name="Google Shape;252;p12"/>
          <p:cNvPicPr preferRelativeResize="0"/>
          <p:nvPr/>
        </p:nvPicPr>
        <p:blipFill rotWithShape="1">
          <a:blip r:embed="rId3">
            <a:alphaModFix/>
          </a:blip>
          <a:srcRect b="10741" l="194" r="1737" t="2675"/>
          <a:stretch/>
        </p:blipFill>
        <p:spPr>
          <a:xfrm>
            <a:off x="311085" y="1102936"/>
            <a:ext cx="8578392" cy="5109328"/>
          </a:xfrm>
          <a:prstGeom prst="rect">
            <a:avLst/>
          </a:prstGeom>
          <a:noFill/>
          <a:ln>
            <a:noFill/>
          </a:ln>
        </p:spPr>
      </p:pic>
      <p:sp>
        <p:nvSpPr>
          <p:cNvPr id="253" name="Google Shape;253;p12"/>
          <p:cNvSpPr txBox="1"/>
          <p:nvPr>
            <p:ph type="title"/>
          </p:nvPr>
        </p:nvSpPr>
        <p:spPr>
          <a:xfrm>
            <a:off x="0" y="0"/>
            <a:ext cx="2474843" cy="914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400"/>
              <a:buFont typeface="Times New Roman"/>
              <a:buNone/>
            </a:pPr>
            <a:r>
              <a:rPr b="1" lang="en-US" sz="3200"/>
              <a:t>Topologies</a:t>
            </a:r>
            <a:endParaRPr sz="3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See the source image" id="258" name="Google Shape;258;p13"/>
          <p:cNvPicPr preferRelativeResize="0"/>
          <p:nvPr/>
        </p:nvPicPr>
        <p:blipFill rotWithShape="1">
          <a:blip r:embed="rId3">
            <a:alphaModFix/>
          </a:blip>
          <a:srcRect b="0" l="0" r="0" t="18393"/>
          <a:stretch/>
        </p:blipFill>
        <p:spPr>
          <a:xfrm>
            <a:off x="356025" y="1875775"/>
            <a:ext cx="8623575" cy="4091825"/>
          </a:xfrm>
          <a:prstGeom prst="rect">
            <a:avLst/>
          </a:prstGeom>
          <a:noFill/>
          <a:ln>
            <a:noFill/>
          </a:ln>
        </p:spPr>
      </p:pic>
      <p:sp>
        <p:nvSpPr>
          <p:cNvPr id="259" name="Google Shape;259;p13"/>
          <p:cNvSpPr txBox="1"/>
          <p:nvPr/>
        </p:nvSpPr>
        <p:spPr>
          <a:xfrm>
            <a:off x="1779104" y="6099434"/>
            <a:ext cx="4572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Times New Roman"/>
                <a:ea typeface="Times New Roman"/>
                <a:cs typeface="Times New Roman"/>
                <a:sym typeface="Times New Roman"/>
              </a:rPr>
              <a:t>Figure 15</a:t>
            </a:r>
            <a:r>
              <a:rPr b="0" i="0" lang="en-US" sz="1600" u="none" cap="none" strike="noStrike">
                <a:solidFill>
                  <a:schemeClr val="dk1"/>
                </a:solidFill>
                <a:latin typeface="Times New Roman"/>
                <a:ea typeface="Times New Roman"/>
                <a:cs typeface="Times New Roman"/>
                <a:sym typeface="Times New Roman"/>
              </a:rPr>
              <a:t> Illustrates  logical topology.</a:t>
            </a:r>
            <a:endParaRPr b="0" i="0" sz="1600" u="none" cap="none" strike="noStrike">
              <a:solidFill>
                <a:srgbClr val="000000"/>
              </a:solidFill>
              <a:latin typeface="Arial"/>
              <a:ea typeface="Arial"/>
              <a:cs typeface="Arial"/>
              <a:sym typeface="Arial"/>
            </a:endParaRPr>
          </a:p>
        </p:txBody>
      </p:sp>
      <p:sp>
        <p:nvSpPr>
          <p:cNvPr id="260" name="Google Shape;260;p13"/>
          <p:cNvSpPr txBox="1"/>
          <p:nvPr>
            <p:ph type="title"/>
          </p:nvPr>
        </p:nvSpPr>
        <p:spPr>
          <a:xfrm>
            <a:off x="0" y="188842"/>
            <a:ext cx="2474843" cy="725197"/>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400"/>
              <a:buFont typeface="Times New Roman"/>
              <a:buNone/>
            </a:pPr>
            <a:r>
              <a:rPr b="1" lang="en-US" sz="3200"/>
              <a:t>Topologies</a:t>
            </a:r>
            <a:endParaRPr sz="3200"/>
          </a:p>
        </p:txBody>
      </p:sp>
      <p:sp>
        <p:nvSpPr>
          <p:cNvPr id="261" name="Google Shape;261;p13"/>
          <p:cNvSpPr txBox="1"/>
          <p:nvPr/>
        </p:nvSpPr>
        <p:spPr>
          <a:xfrm>
            <a:off x="0" y="891977"/>
            <a:ext cx="8979596"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This example shows the department server, one admin, various classroom that are connected to each other </a:t>
            </a:r>
            <a:endParaRPr/>
          </a:p>
          <a:p>
            <a:pPr indent="0" lvl="0" marL="0" marR="0" rtl="0" algn="just">
              <a:lnSpc>
                <a:spcPct val="100000"/>
              </a:lnSpc>
              <a:spcBef>
                <a:spcPts val="0"/>
              </a:spcBef>
              <a:spcAft>
                <a:spcPts val="0"/>
              </a:spcAft>
              <a:buNone/>
            </a:pPr>
            <a:r>
              <a:rPr b="0" i="0" lang="en-US" sz="1600" u="none" cap="none" strike="noStrike">
                <a:solidFill>
                  <a:srgbClr val="000000"/>
                </a:solidFill>
                <a:latin typeface="Times New Roman"/>
                <a:ea typeface="Times New Roman"/>
                <a:cs typeface="Times New Roman"/>
                <a:sym typeface="Times New Roman"/>
              </a:rPr>
              <a:t>by routers, ethernet, internet and various addresses. This depict the way data is accessed and transmit packets is example of logical topology.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4"/>
          <p:cNvSpPr txBox="1"/>
          <p:nvPr>
            <p:ph idx="4294967295" type="title"/>
          </p:nvPr>
        </p:nvSpPr>
        <p:spPr>
          <a:xfrm>
            <a:off x="0" y="0"/>
            <a:ext cx="5486400" cy="914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73239"/>
              </a:buClr>
              <a:buSzPts val="2800"/>
              <a:buFont typeface="Arial"/>
              <a:buNone/>
            </a:pPr>
            <a:r>
              <a:rPr b="1" i="0" lang="en-US">
                <a:solidFill>
                  <a:srgbClr val="273239"/>
                </a:solidFill>
                <a:latin typeface="Arial"/>
                <a:ea typeface="Arial"/>
                <a:cs typeface="Arial"/>
                <a:sym typeface="Arial"/>
              </a:rPr>
              <a:t>Mesh Topology</a:t>
            </a:r>
            <a:endParaRPr/>
          </a:p>
        </p:txBody>
      </p:sp>
      <p:sp>
        <p:nvSpPr>
          <p:cNvPr id="267" name="Google Shape;267;p14"/>
          <p:cNvSpPr txBox="1"/>
          <p:nvPr/>
        </p:nvSpPr>
        <p:spPr>
          <a:xfrm>
            <a:off x="145375" y="1165833"/>
            <a:ext cx="4241493" cy="15696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273239"/>
                </a:solidFill>
                <a:latin typeface="Times New Roman"/>
                <a:ea typeface="Times New Roman"/>
                <a:cs typeface="Times New Roman"/>
                <a:sym typeface="Times New Roman"/>
              </a:rPr>
              <a:t>In a mesh topology, every device is connected to another device via a particular channel.</a:t>
            </a:r>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273239"/>
                </a:solidFill>
                <a:latin typeface="Times New Roman"/>
                <a:ea typeface="Times New Roman"/>
                <a:cs typeface="Times New Roman"/>
                <a:sym typeface="Times New Roman"/>
              </a:rPr>
              <a:t>Every device is connected with another via dedicated channels. These channels are known as links. </a:t>
            </a:r>
            <a:endParaRPr b="0" i="0" sz="1600" u="none" cap="none" strike="noStrike">
              <a:solidFill>
                <a:schemeClr val="dk1"/>
              </a:solidFill>
              <a:latin typeface="Times New Roman"/>
              <a:ea typeface="Times New Roman"/>
              <a:cs typeface="Times New Roman"/>
              <a:sym typeface="Times New Roman"/>
            </a:endParaRPr>
          </a:p>
        </p:txBody>
      </p:sp>
      <p:pic>
        <p:nvPicPr>
          <p:cNvPr descr="Image result for mesh topologies" id="268" name="Google Shape;268;p14"/>
          <p:cNvPicPr preferRelativeResize="0"/>
          <p:nvPr/>
        </p:nvPicPr>
        <p:blipFill rotWithShape="1">
          <a:blip r:embed="rId3">
            <a:alphaModFix/>
          </a:blip>
          <a:srcRect b="0" l="0" r="0" t="0"/>
          <a:stretch/>
        </p:blipFill>
        <p:spPr>
          <a:xfrm>
            <a:off x="5477793" y="991750"/>
            <a:ext cx="3286125" cy="4362448"/>
          </a:xfrm>
          <a:prstGeom prst="rect">
            <a:avLst/>
          </a:prstGeom>
          <a:noFill/>
          <a:ln>
            <a:noFill/>
          </a:ln>
        </p:spPr>
      </p:pic>
      <p:sp>
        <p:nvSpPr>
          <p:cNvPr id="269" name="Google Shape;269;p14"/>
          <p:cNvSpPr txBox="1"/>
          <p:nvPr/>
        </p:nvSpPr>
        <p:spPr>
          <a:xfrm>
            <a:off x="4572004" y="5527934"/>
            <a:ext cx="4572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Times New Roman"/>
                <a:ea typeface="Times New Roman"/>
                <a:cs typeface="Times New Roman"/>
                <a:sym typeface="Times New Roman"/>
              </a:rPr>
              <a:t>Figure 16</a:t>
            </a:r>
            <a:r>
              <a:rPr b="0" i="0" lang="en-US" sz="1600" u="none" cap="none" strike="noStrike">
                <a:solidFill>
                  <a:schemeClr val="dk1"/>
                </a:solidFill>
                <a:latin typeface="Times New Roman"/>
                <a:ea typeface="Times New Roman"/>
                <a:cs typeface="Times New Roman"/>
                <a:sym typeface="Times New Roman"/>
              </a:rPr>
              <a:t> Illustrates  Mesh  topology.</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5"/>
          <p:cNvSpPr txBox="1"/>
          <p:nvPr/>
        </p:nvSpPr>
        <p:spPr>
          <a:xfrm>
            <a:off x="380082" y="991750"/>
            <a:ext cx="4593900" cy="387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br>
              <a:rPr b="0" i="0" lang="en-US" sz="1600" u="none" cap="none" strike="noStrike">
                <a:solidFill>
                  <a:srgbClr val="273239"/>
                </a:solidFill>
                <a:latin typeface="Times New Roman"/>
                <a:ea typeface="Times New Roman"/>
                <a:cs typeface="Times New Roman"/>
                <a:sym typeface="Times New Roman"/>
              </a:rPr>
            </a:br>
            <a:r>
              <a:rPr b="0" i="0" lang="en-US" sz="1600" u="none" cap="none" strike="noStrike">
                <a:solidFill>
                  <a:srgbClr val="273239"/>
                </a:solidFill>
                <a:latin typeface="Times New Roman"/>
                <a:ea typeface="Times New Roman"/>
                <a:cs typeface="Times New Roman"/>
                <a:sym typeface="Times New Roman"/>
              </a:rPr>
              <a:t> </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600" u="none" cap="none" strike="noStrike">
                <a:solidFill>
                  <a:srgbClr val="273239"/>
                </a:solidFill>
                <a:latin typeface="Times New Roman"/>
                <a:ea typeface="Times New Roman"/>
                <a:cs typeface="Times New Roman"/>
                <a:sym typeface="Times New Roman"/>
              </a:rPr>
              <a:t>Suppose, N number of devices are connected with each other in a mesh topology, the total number of ports that are required by each device is N-1. </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600" u="none" cap="none" strike="noStrike">
                <a:solidFill>
                  <a:srgbClr val="273239"/>
                </a:solidFill>
                <a:latin typeface="Times New Roman"/>
                <a:ea typeface="Times New Roman"/>
                <a:cs typeface="Times New Roman"/>
                <a:sym typeface="Times New Roman"/>
              </a:rPr>
              <a:t>In Figure 17, there are 5 devices connected to each other, hence the total number of ports required by each device is 4. Total number of ports required=N*(N-1).</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600" u="none" cap="none" strike="noStrike">
                <a:solidFill>
                  <a:srgbClr val="273239"/>
                </a:solidFill>
                <a:latin typeface="Times New Roman"/>
                <a:ea typeface="Times New Roman"/>
                <a:cs typeface="Times New Roman"/>
                <a:sym typeface="Times New Roman"/>
              </a:rPr>
              <a:t>Suppose, N number of devices are connected with each other in a mesh topology, then the total number of dedicated links required to connect them is </a:t>
            </a:r>
            <a:r>
              <a:rPr b="0" baseline="30000" i="0" lang="en-US" sz="1600" u="none" cap="none" strike="noStrike">
                <a:solidFill>
                  <a:srgbClr val="273239"/>
                </a:solidFill>
                <a:latin typeface="Times New Roman"/>
                <a:ea typeface="Times New Roman"/>
                <a:cs typeface="Times New Roman"/>
                <a:sym typeface="Times New Roman"/>
              </a:rPr>
              <a:t>N</a:t>
            </a:r>
            <a:r>
              <a:rPr b="0" i="0" lang="en-US" sz="1600" u="none" cap="none" strike="noStrike">
                <a:solidFill>
                  <a:srgbClr val="273239"/>
                </a:solidFill>
                <a:latin typeface="Times New Roman"/>
                <a:ea typeface="Times New Roman"/>
                <a:cs typeface="Times New Roman"/>
                <a:sym typeface="Times New Roman"/>
              </a:rPr>
              <a:t>C</a:t>
            </a:r>
            <a:r>
              <a:rPr b="0" baseline="-25000" i="0" lang="en-US" sz="1600" u="none" cap="none" strike="noStrike">
                <a:solidFill>
                  <a:srgbClr val="273239"/>
                </a:solidFill>
                <a:latin typeface="Times New Roman"/>
                <a:ea typeface="Times New Roman"/>
                <a:cs typeface="Times New Roman"/>
                <a:sym typeface="Times New Roman"/>
              </a:rPr>
              <a:t>2</a:t>
            </a:r>
            <a:r>
              <a:rPr b="0" i="0" lang="en-US" sz="1600" u="none" cap="none" strike="noStrike">
                <a:solidFill>
                  <a:srgbClr val="273239"/>
                </a:solidFill>
                <a:latin typeface="Times New Roman"/>
                <a:ea typeface="Times New Roman"/>
                <a:cs typeface="Times New Roman"/>
                <a:sym typeface="Times New Roman"/>
              </a:rPr>
              <a:t> i.e. N(N-1)/2. In Figure 1, there are 5 devices connected to each other, hence the total number of links required is 5*4/2 = 10.</a:t>
            </a:r>
            <a:endParaRPr b="0" i="0" sz="1600" u="none" cap="none" strike="noStrike">
              <a:solidFill>
                <a:srgbClr val="000000"/>
              </a:solidFill>
              <a:latin typeface="Times New Roman"/>
              <a:ea typeface="Times New Roman"/>
              <a:cs typeface="Times New Roman"/>
              <a:sym typeface="Times New Roman"/>
            </a:endParaRPr>
          </a:p>
        </p:txBody>
      </p:sp>
      <p:pic>
        <p:nvPicPr>
          <p:cNvPr descr="Image result for mesh topologies" id="275" name="Google Shape;275;p15"/>
          <p:cNvPicPr preferRelativeResize="0"/>
          <p:nvPr/>
        </p:nvPicPr>
        <p:blipFill rotWithShape="1">
          <a:blip r:embed="rId3">
            <a:alphaModFix/>
          </a:blip>
          <a:srcRect b="0" l="0" r="0" t="0"/>
          <a:stretch/>
        </p:blipFill>
        <p:spPr>
          <a:xfrm>
            <a:off x="5486400" y="1201108"/>
            <a:ext cx="3559560" cy="3637809"/>
          </a:xfrm>
          <a:prstGeom prst="rect">
            <a:avLst/>
          </a:prstGeom>
          <a:noFill/>
          <a:ln>
            <a:noFill/>
          </a:ln>
        </p:spPr>
      </p:pic>
      <p:sp>
        <p:nvSpPr>
          <p:cNvPr id="276" name="Google Shape;276;p15"/>
          <p:cNvSpPr txBox="1"/>
          <p:nvPr/>
        </p:nvSpPr>
        <p:spPr>
          <a:xfrm>
            <a:off x="0" y="0"/>
            <a:ext cx="5486400" cy="914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73239"/>
              </a:buClr>
              <a:buSzPts val="2800"/>
              <a:buFont typeface="Arial"/>
              <a:buNone/>
            </a:pPr>
            <a:r>
              <a:rPr b="1" i="0" lang="en-US" sz="2800" u="none" cap="none" strike="noStrike">
                <a:solidFill>
                  <a:schemeClr val="dk1"/>
                </a:solidFill>
                <a:latin typeface="Arial"/>
                <a:ea typeface="Arial"/>
                <a:cs typeface="Arial"/>
                <a:sym typeface="Arial"/>
              </a:rPr>
              <a:t>Mesh Topology</a:t>
            </a:r>
            <a:endParaRPr b="0" i="0" sz="2800" u="none" cap="none" strike="noStrike">
              <a:solidFill>
                <a:schemeClr val="dk1"/>
              </a:solidFill>
              <a:latin typeface="Times New Roman"/>
              <a:ea typeface="Times New Roman"/>
              <a:cs typeface="Times New Roman"/>
              <a:sym typeface="Times New Roman"/>
            </a:endParaRPr>
          </a:p>
        </p:txBody>
      </p:sp>
      <p:sp>
        <p:nvSpPr>
          <p:cNvPr id="277" name="Google Shape;277;p15"/>
          <p:cNvSpPr txBox="1"/>
          <p:nvPr/>
        </p:nvSpPr>
        <p:spPr>
          <a:xfrm>
            <a:off x="4741833" y="5220394"/>
            <a:ext cx="42867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Figure 17</a:t>
            </a:r>
            <a:r>
              <a:rPr b="0" i="0" lang="en-US" sz="1400" u="none" cap="none" strike="noStrike">
                <a:solidFill>
                  <a:srgbClr val="000000"/>
                </a:solidFill>
                <a:latin typeface="Times New Roman"/>
                <a:ea typeface="Times New Roman"/>
                <a:cs typeface="Times New Roman"/>
                <a:sym typeface="Times New Roman"/>
              </a:rPr>
              <a:t> Mesh topology with 5 computers connections.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6"/>
          <p:cNvSpPr txBox="1"/>
          <p:nvPr/>
        </p:nvSpPr>
        <p:spPr>
          <a:xfrm>
            <a:off x="424987" y="1265664"/>
            <a:ext cx="812266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73239"/>
                </a:solidFill>
                <a:latin typeface="Times New Roman"/>
                <a:ea typeface="Times New Roman"/>
                <a:cs typeface="Times New Roman"/>
                <a:sym typeface="Times New Roman"/>
              </a:rPr>
              <a:t>In star topology, all the devices are connected to a single networking device through a cable. This central device may be hub, switch, router  and all other nodes are connected to the central node. </a:t>
            </a:r>
            <a:endParaRPr b="0" i="0" sz="1800" u="none" cap="none" strike="noStrike">
              <a:solidFill>
                <a:schemeClr val="dk1"/>
              </a:solidFill>
              <a:latin typeface="Times New Roman"/>
              <a:ea typeface="Times New Roman"/>
              <a:cs typeface="Times New Roman"/>
              <a:sym typeface="Times New Roman"/>
            </a:endParaRPr>
          </a:p>
        </p:txBody>
      </p:sp>
      <p:sp>
        <p:nvSpPr>
          <p:cNvPr id="283" name="Google Shape;283;p16"/>
          <p:cNvSpPr txBox="1"/>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000"/>
              <a:buFont typeface="Times New Roman"/>
              <a:buNone/>
            </a:pPr>
            <a:r>
              <a:rPr b="1" i="0" lang="en-US" sz="3200" u="none" cap="none" strike="noStrike">
                <a:solidFill>
                  <a:schemeClr val="dk1"/>
                </a:solidFill>
                <a:latin typeface="Times New Roman"/>
                <a:ea typeface="Times New Roman"/>
                <a:cs typeface="Times New Roman"/>
                <a:sym typeface="Times New Roman"/>
              </a:rPr>
              <a:t>Star Topology</a:t>
            </a:r>
            <a:endParaRPr/>
          </a:p>
        </p:txBody>
      </p:sp>
      <p:pic>
        <p:nvPicPr>
          <p:cNvPr descr="What is Star Topology? Definition and ..." id="284" name="Google Shape;284;p16"/>
          <p:cNvPicPr preferRelativeResize="0"/>
          <p:nvPr/>
        </p:nvPicPr>
        <p:blipFill rotWithShape="1">
          <a:blip r:embed="rId3">
            <a:alphaModFix/>
          </a:blip>
          <a:srcRect b="0" l="0" r="0" t="0"/>
          <a:stretch/>
        </p:blipFill>
        <p:spPr>
          <a:xfrm>
            <a:off x="1823386" y="2434160"/>
            <a:ext cx="4589940" cy="3675609"/>
          </a:xfrm>
          <a:prstGeom prst="rect">
            <a:avLst/>
          </a:prstGeom>
          <a:noFill/>
          <a:ln>
            <a:noFill/>
          </a:ln>
        </p:spPr>
      </p:pic>
      <p:sp>
        <p:nvSpPr>
          <p:cNvPr id="285" name="Google Shape;285;p16"/>
          <p:cNvSpPr txBox="1"/>
          <p:nvPr/>
        </p:nvSpPr>
        <p:spPr>
          <a:xfrm>
            <a:off x="1615858" y="6325644"/>
            <a:ext cx="51074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18</a:t>
            </a:r>
            <a:r>
              <a:rPr b="0" i="0" lang="en-US" sz="1600" u="none" cap="none" strike="noStrike">
                <a:solidFill>
                  <a:srgbClr val="000000"/>
                </a:solidFill>
                <a:latin typeface="Times New Roman"/>
                <a:ea typeface="Times New Roman"/>
                <a:cs typeface="Times New Roman"/>
                <a:sym typeface="Times New Roman"/>
              </a:rPr>
              <a:t> Star topology, Hub at centre and rest all are PC’s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7"/>
          <p:cNvSpPr txBox="1"/>
          <p:nvPr/>
        </p:nvSpPr>
        <p:spPr>
          <a:xfrm>
            <a:off x="3998938" y="1191794"/>
            <a:ext cx="5145062" cy="39702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273239"/>
                </a:solidFill>
                <a:latin typeface="Times New Roman"/>
                <a:ea typeface="Times New Roman"/>
                <a:cs typeface="Times New Roman"/>
                <a:sym typeface="Times New Roman"/>
              </a:rPr>
              <a:t>Advantages of this topology :</a:t>
            </a:r>
            <a:r>
              <a:rPr b="0" i="0" lang="en-US" sz="1800" u="none" cap="none" strike="noStrike">
                <a:solidFill>
                  <a:srgbClr val="273239"/>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If N devices are connected in a star topology, then the number of cables required to connect them is N. So, it is easy to set up.</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Each device requires only 1 port i.e. to connect to the hub, therefore the total number of ports required is N.</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273239"/>
                </a:solidFill>
                <a:latin typeface="Times New Roman"/>
                <a:ea typeface="Times New Roman"/>
                <a:cs typeface="Times New Roman"/>
                <a:sym typeface="Times New Roman"/>
              </a:rPr>
              <a:t>Problems with this topology :</a:t>
            </a:r>
            <a:r>
              <a:rPr b="0" i="0" lang="en-US" sz="1800" u="none" cap="none" strike="noStrike">
                <a:solidFill>
                  <a:srgbClr val="273239"/>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If the concentrator (hub) on which the whole topology relies fails, the whole system will crash down.</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 cost of installation is high.</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Performance is based on the single concentrator i.e. hub.</a:t>
            </a:r>
            <a:endParaRPr b="0" i="0" sz="1400" u="none" cap="none" strike="noStrike">
              <a:solidFill>
                <a:srgbClr val="000000"/>
              </a:solidFill>
              <a:latin typeface="Times New Roman"/>
              <a:ea typeface="Times New Roman"/>
              <a:cs typeface="Times New Roman"/>
              <a:sym typeface="Times New Roman"/>
            </a:endParaRPr>
          </a:p>
        </p:txBody>
      </p:sp>
      <p:pic>
        <p:nvPicPr>
          <p:cNvPr descr="See the source image" id="291" name="Google Shape;291;p17"/>
          <p:cNvPicPr preferRelativeResize="0"/>
          <p:nvPr/>
        </p:nvPicPr>
        <p:blipFill rotWithShape="1">
          <a:blip r:embed="rId3">
            <a:alphaModFix/>
          </a:blip>
          <a:srcRect b="0" l="0" r="0" t="0"/>
          <a:stretch/>
        </p:blipFill>
        <p:spPr>
          <a:xfrm>
            <a:off x="664142" y="1472071"/>
            <a:ext cx="3080085" cy="3686761"/>
          </a:xfrm>
          <a:prstGeom prst="rect">
            <a:avLst/>
          </a:prstGeom>
          <a:noFill/>
          <a:ln>
            <a:noFill/>
          </a:ln>
        </p:spPr>
      </p:pic>
      <p:sp>
        <p:nvSpPr>
          <p:cNvPr id="292" name="Google Shape;292;p17"/>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000"/>
              <a:buFont typeface="Times New Roman"/>
              <a:buNone/>
            </a:pPr>
            <a:r>
              <a:rPr b="1" lang="en-US" sz="3200"/>
              <a:t>Star Topology</a:t>
            </a:r>
            <a:endParaRPr b="1" sz="3200"/>
          </a:p>
        </p:txBody>
      </p:sp>
      <p:sp>
        <p:nvSpPr>
          <p:cNvPr id="293" name="Google Shape;293;p17"/>
          <p:cNvSpPr txBox="1"/>
          <p:nvPr/>
        </p:nvSpPr>
        <p:spPr>
          <a:xfrm>
            <a:off x="526093" y="5216652"/>
            <a:ext cx="330731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19</a:t>
            </a:r>
            <a:r>
              <a:rPr b="0" i="0" lang="en-US" sz="1600" u="none" cap="none" strike="noStrike">
                <a:solidFill>
                  <a:srgbClr val="000000"/>
                </a:solidFill>
                <a:latin typeface="Times New Roman"/>
                <a:ea typeface="Times New Roman"/>
                <a:cs typeface="Times New Roman"/>
                <a:sym typeface="Times New Roman"/>
              </a:rPr>
              <a:t> Workflow of Star topology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8"/>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800"/>
              <a:buFont typeface="Times New Roman"/>
              <a:buNone/>
            </a:pPr>
            <a:r>
              <a:rPr b="1" lang="en-US" sz="3200"/>
              <a:t>Bus Topology</a:t>
            </a:r>
            <a:endParaRPr b="1" sz="3200"/>
          </a:p>
        </p:txBody>
      </p:sp>
      <p:sp>
        <p:nvSpPr>
          <p:cNvPr id="299" name="Google Shape;299;p18"/>
          <p:cNvSpPr txBox="1"/>
          <p:nvPr/>
        </p:nvSpPr>
        <p:spPr>
          <a:xfrm>
            <a:off x="352540" y="1176763"/>
            <a:ext cx="8136942"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273239"/>
                </a:solidFill>
                <a:latin typeface="Times New Roman"/>
                <a:ea typeface="Times New Roman"/>
                <a:cs typeface="Times New Roman"/>
                <a:sym typeface="Times New Roman"/>
              </a:rPr>
              <a:t>Bus topology is a network type in which every computer and network device is connected to a single cable. It transmits the data from one end to another in a single direction. No bi-directional feature is in bus topology.</a:t>
            </a:r>
            <a:endParaRPr b="0" i="0" sz="1800" u="none" cap="none" strike="noStrike">
              <a:solidFill>
                <a:schemeClr val="dk1"/>
              </a:solidFill>
              <a:latin typeface="Times New Roman"/>
              <a:ea typeface="Times New Roman"/>
              <a:cs typeface="Times New Roman"/>
              <a:sym typeface="Times New Roman"/>
            </a:endParaRPr>
          </a:p>
        </p:txBody>
      </p:sp>
      <p:pic>
        <p:nvPicPr>
          <p:cNvPr descr="See the source image" id="300" name="Google Shape;300;p18"/>
          <p:cNvPicPr preferRelativeResize="0"/>
          <p:nvPr/>
        </p:nvPicPr>
        <p:blipFill rotWithShape="1">
          <a:blip r:embed="rId3">
            <a:alphaModFix/>
          </a:blip>
          <a:srcRect b="0" l="0" r="0" t="0"/>
          <a:stretch/>
        </p:blipFill>
        <p:spPr>
          <a:xfrm>
            <a:off x="760395" y="2476499"/>
            <a:ext cx="7093819" cy="2693967"/>
          </a:xfrm>
          <a:prstGeom prst="rect">
            <a:avLst/>
          </a:prstGeom>
          <a:noFill/>
          <a:ln>
            <a:noFill/>
          </a:ln>
        </p:spPr>
      </p:pic>
      <p:sp>
        <p:nvSpPr>
          <p:cNvPr id="301" name="Google Shape;301;p18"/>
          <p:cNvSpPr txBox="1"/>
          <p:nvPr/>
        </p:nvSpPr>
        <p:spPr>
          <a:xfrm>
            <a:off x="3052994" y="5339900"/>
            <a:ext cx="32944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20</a:t>
            </a:r>
            <a:r>
              <a:rPr b="0" i="0" lang="en-US" sz="1600" u="none" cap="none" strike="noStrike">
                <a:solidFill>
                  <a:srgbClr val="000000"/>
                </a:solidFill>
                <a:latin typeface="Times New Roman"/>
                <a:ea typeface="Times New Roman"/>
                <a:cs typeface="Times New Roman"/>
                <a:sym typeface="Times New Roman"/>
              </a:rPr>
              <a:t> Workflow of Bus topology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9"/>
          <p:cNvSpPr txBox="1"/>
          <p:nvPr/>
        </p:nvSpPr>
        <p:spPr>
          <a:xfrm>
            <a:off x="178068" y="1112563"/>
            <a:ext cx="4687502" cy="45242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273239"/>
                </a:solidFill>
                <a:latin typeface="Times New Roman"/>
                <a:ea typeface="Times New Roman"/>
                <a:cs typeface="Times New Roman"/>
                <a:sym typeface="Times New Roman"/>
              </a:rPr>
              <a:t>Advantages of this topology :</a:t>
            </a:r>
            <a:r>
              <a:rPr b="0" i="0" lang="en-US" sz="1800" u="none" cap="none" strike="noStrike">
                <a:solidFill>
                  <a:srgbClr val="273239"/>
                </a:solidFill>
                <a:latin typeface="Times New Roman"/>
                <a:ea typeface="Times New Roman"/>
                <a:cs typeface="Times New Roman"/>
                <a:sym typeface="Times New Roman"/>
              </a:rPr>
              <a:t>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If N devices are connected in a bus topology, then the number of cables required to connect them is 1, which is known as backbone cable, and N drop lines are required.</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 cost of the cable is less as compared to other topologies, but it is used to build small networks.</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273239"/>
                </a:solidFill>
                <a:latin typeface="Times New Roman"/>
                <a:ea typeface="Times New Roman"/>
                <a:cs typeface="Times New Roman"/>
                <a:sym typeface="Times New Roman"/>
              </a:rPr>
              <a:t> </a:t>
            </a:r>
            <a:r>
              <a:rPr b="1" i="0" lang="en-US" sz="1800" u="none" cap="none" strike="noStrike">
                <a:solidFill>
                  <a:srgbClr val="273239"/>
                </a:solidFill>
                <a:latin typeface="Times New Roman"/>
                <a:ea typeface="Times New Roman"/>
                <a:cs typeface="Times New Roman"/>
                <a:sym typeface="Times New Roman"/>
              </a:rPr>
              <a:t>Problems with this topology :</a:t>
            </a:r>
            <a:r>
              <a:rPr b="0" i="0" lang="en-US" sz="1800" u="none" cap="none" strike="noStrike">
                <a:solidFill>
                  <a:srgbClr val="273239"/>
                </a:solidFill>
                <a:latin typeface="Times New Roman"/>
                <a:ea typeface="Times New Roman"/>
                <a:cs typeface="Times New Roman"/>
                <a:sym typeface="Times New Roman"/>
              </a:rPr>
              <a:t> </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If the common cable fails, then the whole system will crash down.</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If the network traffic is heavy, it increases collisions in the network. To avoid this, various protocols are used in the MAC layer known as Pure Aloha, Slotted Aloha, CSMA/CD, etc.</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Security is very low.</a:t>
            </a:r>
            <a:endParaRPr b="0" i="0" sz="1800" u="none" cap="none" strike="noStrike">
              <a:solidFill>
                <a:srgbClr val="000000"/>
              </a:solidFill>
              <a:latin typeface="Times New Roman"/>
              <a:ea typeface="Times New Roman"/>
              <a:cs typeface="Times New Roman"/>
              <a:sym typeface="Times New Roman"/>
            </a:endParaRPr>
          </a:p>
        </p:txBody>
      </p:sp>
      <p:pic>
        <p:nvPicPr>
          <p:cNvPr descr="Image result for Physical Bus Topology" id="307" name="Google Shape;307;p19"/>
          <p:cNvPicPr preferRelativeResize="0"/>
          <p:nvPr/>
        </p:nvPicPr>
        <p:blipFill rotWithShape="1">
          <a:blip r:embed="rId3">
            <a:alphaModFix/>
          </a:blip>
          <a:srcRect b="0" l="0" r="0" t="0"/>
          <a:stretch/>
        </p:blipFill>
        <p:spPr>
          <a:xfrm>
            <a:off x="5401558" y="1960775"/>
            <a:ext cx="3492185" cy="3352370"/>
          </a:xfrm>
          <a:prstGeom prst="rect">
            <a:avLst/>
          </a:prstGeom>
          <a:noFill/>
          <a:ln>
            <a:noFill/>
          </a:ln>
        </p:spPr>
      </p:pic>
      <p:sp>
        <p:nvSpPr>
          <p:cNvPr id="308" name="Google Shape;308;p19"/>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800"/>
              <a:buFont typeface="Times New Roman"/>
              <a:buNone/>
            </a:pPr>
            <a:r>
              <a:rPr b="1" lang="en-US" sz="3200"/>
              <a:t>Bus Topology</a:t>
            </a:r>
            <a:endParaRPr b="1" sz="3200"/>
          </a:p>
        </p:txBody>
      </p:sp>
      <p:sp>
        <p:nvSpPr>
          <p:cNvPr id="309" name="Google Shape;309;p19"/>
          <p:cNvSpPr txBox="1"/>
          <p:nvPr/>
        </p:nvSpPr>
        <p:spPr>
          <a:xfrm>
            <a:off x="5401558" y="5636838"/>
            <a:ext cx="31806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a:t>
            </a:r>
            <a:r>
              <a:rPr b="1" i="0" lang="en-US" sz="1600" u="none" cap="none" strike="noStrike">
                <a:solidFill>
                  <a:srgbClr val="000000"/>
                </a:solidFill>
                <a:latin typeface="Times New Roman"/>
                <a:ea typeface="Times New Roman"/>
                <a:cs typeface="Times New Roman"/>
                <a:sym typeface="Times New Roman"/>
              </a:rPr>
              <a:t> 21</a:t>
            </a:r>
            <a:r>
              <a:rPr b="0" i="0" lang="en-US" sz="1600" u="none" cap="none" strike="noStrike">
                <a:solidFill>
                  <a:srgbClr val="000000"/>
                </a:solidFill>
                <a:latin typeface="Times New Roman"/>
                <a:ea typeface="Times New Roman"/>
                <a:cs typeface="Times New Roman"/>
                <a:sym typeface="Times New Roman"/>
              </a:rPr>
              <a:t> Bus topology connection.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0"/>
          <p:cNvSpPr txBox="1"/>
          <p:nvPr>
            <p:ph type="title"/>
          </p:nvPr>
        </p:nvSpPr>
        <p:spPr>
          <a:xfrm>
            <a:off x="0" y="136800"/>
            <a:ext cx="5486040" cy="7772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273239"/>
              </a:buClr>
              <a:buSzPts val="2800"/>
              <a:buFont typeface="Arial"/>
              <a:buNone/>
            </a:pPr>
            <a:r>
              <a:rPr b="1" i="0" lang="en-US" sz="3200">
                <a:latin typeface="Arial"/>
                <a:ea typeface="Arial"/>
                <a:cs typeface="Arial"/>
                <a:sym typeface="Arial"/>
              </a:rPr>
              <a:t>Ring Topology</a:t>
            </a:r>
            <a:br>
              <a:rPr b="1" i="0" lang="en-US" sz="3200">
                <a:latin typeface="Arial"/>
                <a:ea typeface="Arial"/>
                <a:cs typeface="Arial"/>
                <a:sym typeface="Arial"/>
              </a:rPr>
            </a:br>
            <a:endParaRPr sz="3200"/>
          </a:p>
        </p:txBody>
      </p:sp>
      <p:sp>
        <p:nvSpPr>
          <p:cNvPr id="315" name="Google Shape;315;p20"/>
          <p:cNvSpPr txBox="1"/>
          <p:nvPr/>
        </p:nvSpPr>
        <p:spPr>
          <a:xfrm>
            <a:off x="274320" y="1218987"/>
            <a:ext cx="4687502" cy="424727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273239"/>
                </a:solidFill>
                <a:latin typeface="Times New Roman"/>
                <a:ea typeface="Times New Roman"/>
                <a:cs typeface="Times New Roman"/>
                <a:sym typeface="Times New Roman"/>
              </a:rPr>
              <a:t>In this topology, it forms a ring connecting devices with exactly two neighboring devices.</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273239"/>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273239"/>
                </a:solidFill>
                <a:latin typeface="Times New Roman"/>
                <a:ea typeface="Times New Roman"/>
                <a:cs typeface="Times New Roman"/>
                <a:sym typeface="Times New Roman"/>
              </a:rPr>
              <a:t>Several repeaters are used for Ring topology with a large number of nodes, because if someone wants to send some data to the last node in the ring topology with 100 nodes, then the data will have to pass through 99 nodes to reach the 100th node. Hence to prevent data loss repeaters are used in the network.</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273239"/>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273239"/>
                </a:solidFill>
                <a:latin typeface="Times New Roman"/>
                <a:ea typeface="Times New Roman"/>
                <a:cs typeface="Times New Roman"/>
                <a:sym typeface="Times New Roman"/>
              </a:rPr>
              <a:t>The transmission is unidirectional, but it can be made bidirectional by having 2 connections between each Network Node, it is called Dual Ring Topology.</a:t>
            </a:r>
            <a:endParaRPr b="0" i="0" sz="1800" u="none" cap="none" strike="noStrike">
              <a:solidFill>
                <a:srgbClr val="000000"/>
              </a:solidFill>
              <a:latin typeface="Times New Roman"/>
              <a:ea typeface="Times New Roman"/>
              <a:cs typeface="Times New Roman"/>
              <a:sym typeface="Times New Roman"/>
            </a:endParaRPr>
          </a:p>
        </p:txBody>
      </p:sp>
      <p:pic>
        <p:nvPicPr>
          <p:cNvPr descr="Image result for ring Topology" id="316" name="Google Shape;316;p20"/>
          <p:cNvPicPr preferRelativeResize="0"/>
          <p:nvPr/>
        </p:nvPicPr>
        <p:blipFill rotWithShape="1">
          <a:blip r:embed="rId3">
            <a:alphaModFix/>
          </a:blip>
          <a:srcRect b="0" l="0" r="0" t="16742"/>
          <a:stretch/>
        </p:blipFill>
        <p:spPr>
          <a:xfrm>
            <a:off x="5405988" y="1376313"/>
            <a:ext cx="3009900" cy="3879081"/>
          </a:xfrm>
          <a:prstGeom prst="rect">
            <a:avLst/>
          </a:prstGeom>
          <a:noFill/>
          <a:ln>
            <a:noFill/>
          </a:ln>
        </p:spPr>
      </p:pic>
      <p:sp>
        <p:nvSpPr>
          <p:cNvPr id="317" name="Google Shape;317;p20"/>
          <p:cNvSpPr txBox="1"/>
          <p:nvPr/>
        </p:nvSpPr>
        <p:spPr>
          <a:xfrm>
            <a:off x="4906736" y="5255394"/>
            <a:ext cx="396294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22</a:t>
            </a:r>
            <a:r>
              <a:rPr b="0" i="0" lang="en-US" sz="1600" u="none" cap="none" strike="noStrike">
                <a:solidFill>
                  <a:srgbClr val="000000"/>
                </a:solidFill>
                <a:latin typeface="Times New Roman"/>
                <a:ea typeface="Times New Roman"/>
                <a:cs typeface="Times New Roman"/>
                <a:sym typeface="Times New Roman"/>
              </a:rPr>
              <a:t> Flow of message in Ring topology.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2"/>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i="0" lang="en-US">
                <a:solidFill>
                  <a:schemeClr val="dk1"/>
                </a:solidFill>
                <a:latin typeface="Times New Roman"/>
                <a:ea typeface="Times New Roman"/>
                <a:cs typeface="Times New Roman"/>
                <a:sym typeface="Times New Roman"/>
              </a:rPr>
              <a:t>Networks affect our Lives</a:t>
            </a:r>
            <a:br>
              <a:rPr b="1" i="0" lang="en-US">
                <a:solidFill>
                  <a:schemeClr val="dk1"/>
                </a:solidFill>
                <a:latin typeface="Times New Roman"/>
                <a:ea typeface="Times New Roman"/>
                <a:cs typeface="Times New Roman"/>
                <a:sym typeface="Times New Roman"/>
              </a:rPr>
            </a:br>
            <a:endParaRPr b="1">
              <a:solidFill>
                <a:schemeClr val="dk1"/>
              </a:solidFill>
              <a:latin typeface="Times New Roman"/>
              <a:ea typeface="Times New Roman"/>
              <a:cs typeface="Times New Roman"/>
              <a:sym typeface="Times New Roman"/>
            </a:endParaRPr>
          </a:p>
        </p:txBody>
      </p:sp>
      <p:sp>
        <p:nvSpPr>
          <p:cNvPr id="110" name="Google Shape;110;p42"/>
          <p:cNvSpPr txBox="1"/>
          <p:nvPr>
            <p:ph idx="1" type="body"/>
          </p:nvPr>
        </p:nvSpPr>
        <p:spPr>
          <a:xfrm>
            <a:off x="457380" y="1160383"/>
            <a:ext cx="8229240" cy="4861594"/>
          </a:xfrm>
          <a:prstGeom prst="rect">
            <a:avLst/>
          </a:prstGeom>
          <a:noFill/>
          <a:ln>
            <a:noFill/>
          </a:ln>
        </p:spPr>
        <p:txBody>
          <a:bodyPr anchorCtr="0" anchor="t" bIns="0" lIns="0" spcFirstLastPara="1" rIns="0" wrap="square" tIns="0">
            <a:normAutofit/>
          </a:bodyPr>
          <a:lstStyle/>
          <a:p>
            <a:pPr indent="0" lvl="0" marL="114300" rtl="0" algn="just">
              <a:lnSpc>
                <a:spcPct val="90000"/>
              </a:lnSpc>
              <a:spcBef>
                <a:spcPts val="1000"/>
              </a:spcBef>
              <a:spcAft>
                <a:spcPts val="0"/>
              </a:spcAft>
              <a:buSzPts val="1800"/>
              <a:buNone/>
            </a:pPr>
            <a:r>
              <a:rPr b="1" lang="en-US" sz="2000">
                <a:solidFill>
                  <a:schemeClr val="dk1"/>
                </a:solidFill>
                <a:highlight>
                  <a:srgbClr val="FFFFFF"/>
                </a:highlight>
                <a:latin typeface="Times New Roman"/>
                <a:ea typeface="Times New Roman"/>
                <a:cs typeface="Times New Roman"/>
                <a:sym typeface="Times New Roman"/>
              </a:rPr>
              <a:t>1</a:t>
            </a:r>
            <a:r>
              <a:rPr lang="en-US" sz="2000">
                <a:solidFill>
                  <a:schemeClr val="dk1"/>
                </a:solidFill>
                <a:highlight>
                  <a:srgbClr val="FFFFFF"/>
                </a:highlight>
                <a:latin typeface="Times New Roman"/>
                <a:ea typeface="Times New Roman"/>
                <a:cs typeface="Times New Roman"/>
                <a:sym typeface="Times New Roman"/>
              </a:rPr>
              <a:t> </a:t>
            </a:r>
            <a:r>
              <a:rPr b="1" i="0" lang="en-US" sz="2000">
                <a:solidFill>
                  <a:schemeClr val="dk1"/>
                </a:solidFill>
                <a:highlight>
                  <a:srgbClr val="FFFFFF"/>
                </a:highlight>
                <a:latin typeface="Times New Roman"/>
                <a:ea typeface="Times New Roman"/>
                <a:cs typeface="Times New Roman"/>
                <a:sym typeface="Times New Roman"/>
              </a:rPr>
              <a:t>Networks Connect Us</a:t>
            </a:r>
            <a:endParaRPr/>
          </a:p>
          <a:p>
            <a:pPr indent="0" lvl="0" marL="114300" rtl="0" algn="just">
              <a:lnSpc>
                <a:spcPct val="90000"/>
              </a:lnSpc>
              <a:spcBef>
                <a:spcPts val="1000"/>
              </a:spcBef>
              <a:spcAft>
                <a:spcPts val="0"/>
              </a:spcAft>
              <a:buSzPts val="1800"/>
              <a:buNone/>
            </a:pPr>
            <a:r>
              <a:rPr b="0" i="0" lang="en-US" sz="2000">
                <a:solidFill>
                  <a:schemeClr val="dk1"/>
                </a:solidFill>
                <a:highlight>
                  <a:srgbClr val="FFFFFF"/>
                </a:highlight>
                <a:latin typeface="Times New Roman"/>
                <a:ea typeface="Times New Roman"/>
                <a:cs typeface="Times New Roman"/>
                <a:sym typeface="Times New Roman"/>
              </a:rPr>
              <a:t>In today’s world, through the use of networks, we are connected like never before. People with ideas can communicate instantly with others to make those ideas a reality. News events and discoveries are known worldwide in seconds. Individuals can even connect and play games with friends separated by oceans and continents</a:t>
            </a:r>
            <a:endParaRPr/>
          </a:p>
          <a:p>
            <a:pPr indent="0" lvl="0" marL="114300" rtl="0" algn="just">
              <a:lnSpc>
                <a:spcPct val="90000"/>
              </a:lnSpc>
              <a:spcBef>
                <a:spcPts val="1000"/>
              </a:spcBef>
              <a:spcAft>
                <a:spcPts val="0"/>
              </a:spcAft>
              <a:buSzPts val="1800"/>
              <a:buNone/>
            </a:pPr>
            <a:r>
              <a:t/>
            </a:r>
            <a:endParaRPr sz="2000">
              <a:solidFill>
                <a:schemeClr val="dk1"/>
              </a:solidFill>
              <a:highlight>
                <a:srgbClr val="FFFFFF"/>
              </a:highlight>
              <a:latin typeface="Times New Roman"/>
              <a:ea typeface="Times New Roman"/>
              <a:cs typeface="Times New Roman"/>
              <a:sym typeface="Times New Roman"/>
            </a:endParaRPr>
          </a:p>
          <a:p>
            <a:pPr indent="0" lvl="0" marL="114300" rtl="0" algn="just">
              <a:lnSpc>
                <a:spcPct val="90000"/>
              </a:lnSpc>
              <a:spcBef>
                <a:spcPts val="1000"/>
              </a:spcBef>
              <a:spcAft>
                <a:spcPts val="0"/>
              </a:spcAft>
              <a:buSzPts val="1800"/>
              <a:buNone/>
            </a:pPr>
            <a:r>
              <a:rPr b="1" i="0" lang="en-US" sz="2000">
                <a:solidFill>
                  <a:schemeClr val="dk1"/>
                </a:solidFill>
                <a:highlight>
                  <a:srgbClr val="FFFFFF"/>
                </a:highlight>
                <a:latin typeface="Times New Roman"/>
                <a:ea typeface="Times New Roman"/>
                <a:cs typeface="Times New Roman"/>
                <a:sym typeface="Times New Roman"/>
              </a:rPr>
              <a:t>2</a:t>
            </a:r>
            <a:r>
              <a:rPr b="0" i="0" lang="en-US" sz="2000">
                <a:solidFill>
                  <a:schemeClr val="dk1"/>
                </a:solidFill>
                <a:highlight>
                  <a:srgbClr val="FFFFFF"/>
                </a:highlight>
                <a:latin typeface="Times New Roman"/>
                <a:ea typeface="Times New Roman"/>
                <a:cs typeface="Times New Roman"/>
                <a:sym typeface="Times New Roman"/>
              </a:rPr>
              <a:t> </a:t>
            </a:r>
            <a:r>
              <a:rPr b="1" i="0" lang="en-US" sz="2000">
                <a:solidFill>
                  <a:schemeClr val="dk1"/>
                </a:solidFill>
                <a:highlight>
                  <a:srgbClr val="FFFFFF"/>
                </a:highlight>
                <a:latin typeface="Times New Roman"/>
                <a:ea typeface="Times New Roman"/>
                <a:cs typeface="Times New Roman"/>
                <a:sym typeface="Times New Roman"/>
              </a:rPr>
              <a:t>No Boundaries</a:t>
            </a:r>
            <a:endParaRPr/>
          </a:p>
          <a:p>
            <a:pPr indent="0" lvl="0" marL="114300" rtl="0" algn="just">
              <a:lnSpc>
                <a:spcPct val="90000"/>
              </a:lnSpc>
              <a:spcBef>
                <a:spcPts val="1000"/>
              </a:spcBef>
              <a:spcAft>
                <a:spcPts val="0"/>
              </a:spcAft>
              <a:buSzPts val="1800"/>
              <a:buNone/>
            </a:pPr>
            <a:r>
              <a:rPr b="0" i="0" lang="en-US" sz="2000">
                <a:solidFill>
                  <a:schemeClr val="dk1"/>
                </a:solidFill>
                <a:highlight>
                  <a:srgbClr val="FFFFFF"/>
                </a:highlight>
                <a:latin typeface="Times New Roman"/>
                <a:ea typeface="Times New Roman"/>
                <a:cs typeface="Times New Roman"/>
                <a:sym typeface="Times New Roman"/>
              </a:rPr>
              <a:t>The creation of online communities for the exchange of ideas and information has the potential to increase productivity opportunities across the globe. The creation of the cloud lets us store documents and pictures and access them anywhere, anytime. So whether we are on a train, in a park, or standing on top of a mountain, we can seamlessly access our data and applications on any device.</a:t>
            </a:r>
            <a:endParaRPr/>
          </a:p>
          <a:p>
            <a:pPr indent="0" lvl="0" marL="114300" rtl="0" algn="l">
              <a:lnSpc>
                <a:spcPct val="90000"/>
              </a:lnSpc>
              <a:spcBef>
                <a:spcPts val="1000"/>
              </a:spcBef>
              <a:spcAft>
                <a:spcPts val="0"/>
              </a:spcAft>
              <a:buSzPts val="1800"/>
              <a:buNone/>
            </a:pPr>
            <a:r>
              <a:t/>
            </a:r>
            <a:endParaRPr b="0" i="0">
              <a:solidFill>
                <a:srgbClr val="056153"/>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1"/>
          <p:cNvSpPr txBox="1"/>
          <p:nvPr/>
        </p:nvSpPr>
        <p:spPr>
          <a:xfrm>
            <a:off x="129941" y="1166842"/>
            <a:ext cx="4687502" cy="4524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73239"/>
                </a:solidFill>
                <a:latin typeface="Times New Roman"/>
                <a:ea typeface="Times New Roman"/>
                <a:cs typeface="Times New Roman"/>
                <a:sym typeface="Times New Roman"/>
              </a:rPr>
              <a:t>The following operations take place in ring topology are : </a:t>
            </a:r>
            <a:br>
              <a:rPr b="0" i="0" lang="en-US" sz="1800" u="none" cap="none" strike="noStrike">
                <a:solidFill>
                  <a:srgbClr val="273239"/>
                </a:solidFill>
                <a:latin typeface="Times New Roman"/>
                <a:ea typeface="Times New Roman"/>
                <a:cs typeface="Times New Roman"/>
                <a:sym typeface="Times New Roman"/>
              </a:rPr>
            </a:br>
            <a:r>
              <a:rPr b="0" i="0" lang="en-US" sz="1800" u="none" cap="none" strike="noStrike">
                <a:solidFill>
                  <a:srgbClr val="273239"/>
                </a:solidFill>
                <a:latin typeface="Times New Roman"/>
                <a:ea typeface="Times New Roman"/>
                <a:cs typeface="Times New Roman"/>
                <a:sym typeface="Times New Roman"/>
              </a:rPr>
              <a:t>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73239"/>
              </a:buClr>
              <a:buSzPts val="1800"/>
              <a:buFont typeface="Times New Roman"/>
              <a:buAutoNum type="arabicPeriod"/>
            </a:pPr>
            <a:r>
              <a:rPr b="0" i="0" lang="en-US" sz="1800" u="none" cap="none" strike="noStrike">
                <a:solidFill>
                  <a:srgbClr val="273239"/>
                </a:solidFill>
                <a:latin typeface="Times New Roman"/>
                <a:ea typeface="Times New Roman"/>
                <a:cs typeface="Times New Roman"/>
                <a:sym typeface="Times New Roman"/>
              </a:rPr>
              <a:t>One station is known as a </a:t>
            </a:r>
            <a:r>
              <a:rPr b="1" i="0" lang="en-US" sz="1800" u="none" cap="none" strike="noStrike">
                <a:solidFill>
                  <a:srgbClr val="273239"/>
                </a:solidFill>
                <a:latin typeface="Times New Roman"/>
                <a:ea typeface="Times New Roman"/>
                <a:cs typeface="Times New Roman"/>
                <a:sym typeface="Times New Roman"/>
              </a:rPr>
              <a:t>monitor</a:t>
            </a:r>
            <a:r>
              <a:rPr b="0" i="0" lang="en-US" sz="1800" u="none" cap="none" strike="noStrike">
                <a:solidFill>
                  <a:srgbClr val="273239"/>
                </a:solidFill>
                <a:latin typeface="Times New Roman"/>
                <a:ea typeface="Times New Roman"/>
                <a:cs typeface="Times New Roman"/>
                <a:sym typeface="Times New Roman"/>
              </a:rPr>
              <a:t> station which takes all the responsibility to perform the operations.</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73239"/>
              </a:buClr>
              <a:buSzPts val="1800"/>
              <a:buFont typeface="Times New Roman"/>
              <a:buAutoNum type="arabicPeriod"/>
            </a:pPr>
            <a:r>
              <a:rPr b="0" i="0" lang="en-US" sz="1800" u="none" cap="none" strike="noStrike">
                <a:solidFill>
                  <a:srgbClr val="273239"/>
                </a:solidFill>
                <a:latin typeface="Times New Roman"/>
                <a:ea typeface="Times New Roman"/>
                <a:cs typeface="Times New Roman"/>
                <a:sym typeface="Times New Roman"/>
              </a:rPr>
              <a:t>To transmit the data, the station has to hold the token. After the transmission is done, the token is to be released for other stations to use.</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73239"/>
              </a:buClr>
              <a:buSzPts val="1800"/>
              <a:buFont typeface="Times New Roman"/>
              <a:buAutoNum type="arabicPeriod"/>
            </a:pPr>
            <a:r>
              <a:rPr b="0" i="0" lang="en-US" sz="1800" u="none" cap="none" strike="noStrike">
                <a:solidFill>
                  <a:srgbClr val="273239"/>
                </a:solidFill>
                <a:latin typeface="Times New Roman"/>
                <a:ea typeface="Times New Roman"/>
                <a:cs typeface="Times New Roman"/>
                <a:sym typeface="Times New Roman"/>
              </a:rPr>
              <a:t>When no station is transmitting the data, then the token will circulate in the ring.</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273239"/>
              </a:buClr>
              <a:buSzPts val="1800"/>
              <a:buFont typeface="Times New Roman"/>
              <a:buAutoNum type="arabicPeriod"/>
            </a:pPr>
            <a:r>
              <a:rPr b="0" i="0" lang="en-US" sz="1800" u="none" cap="none" strike="noStrike">
                <a:solidFill>
                  <a:srgbClr val="273239"/>
                </a:solidFill>
                <a:latin typeface="Times New Roman"/>
                <a:ea typeface="Times New Roman"/>
                <a:cs typeface="Times New Roman"/>
                <a:sym typeface="Times New Roman"/>
              </a:rPr>
              <a:t>There are two types of token release techniques: </a:t>
            </a:r>
            <a:r>
              <a:rPr b="1" i="0" lang="en-US" sz="1800" u="none" cap="none" strike="noStrike">
                <a:solidFill>
                  <a:srgbClr val="273239"/>
                </a:solidFill>
                <a:latin typeface="Times New Roman"/>
                <a:ea typeface="Times New Roman"/>
                <a:cs typeface="Times New Roman"/>
                <a:sym typeface="Times New Roman"/>
              </a:rPr>
              <a:t>Early token release</a:t>
            </a:r>
            <a:r>
              <a:rPr b="0" i="0" lang="en-US" sz="1800" u="none" cap="none" strike="noStrike">
                <a:solidFill>
                  <a:srgbClr val="273239"/>
                </a:solidFill>
                <a:latin typeface="Times New Roman"/>
                <a:ea typeface="Times New Roman"/>
                <a:cs typeface="Times New Roman"/>
                <a:sym typeface="Times New Roman"/>
              </a:rPr>
              <a:t> releases the token just after transmitting the data and </a:t>
            </a:r>
            <a:r>
              <a:rPr b="1" i="0" lang="en-US" sz="1800" u="none" cap="none" strike="noStrike">
                <a:solidFill>
                  <a:srgbClr val="273239"/>
                </a:solidFill>
                <a:latin typeface="Times New Roman"/>
                <a:ea typeface="Times New Roman"/>
                <a:cs typeface="Times New Roman"/>
                <a:sym typeface="Times New Roman"/>
              </a:rPr>
              <a:t>Delay token release</a:t>
            </a:r>
            <a:r>
              <a:rPr b="0" i="0" lang="en-US" sz="1800" u="none" cap="none" strike="noStrike">
                <a:solidFill>
                  <a:srgbClr val="273239"/>
                </a:solidFill>
                <a:latin typeface="Times New Roman"/>
                <a:ea typeface="Times New Roman"/>
                <a:cs typeface="Times New Roman"/>
                <a:sym typeface="Times New Roman"/>
              </a:rPr>
              <a:t> releases the token after the acknowledgment is received from the receiver.</a:t>
            </a:r>
            <a:endParaRPr b="0" i="0" sz="1800" u="none" cap="none" strike="noStrike">
              <a:solidFill>
                <a:srgbClr val="000000"/>
              </a:solidFill>
              <a:latin typeface="Times New Roman"/>
              <a:ea typeface="Times New Roman"/>
              <a:cs typeface="Times New Roman"/>
              <a:sym typeface="Times New Roman"/>
            </a:endParaRPr>
          </a:p>
        </p:txBody>
      </p:sp>
      <p:pic>
        <p:nvPicPr>
          <p:cNvPr descr="See the source image" id="323" name="Google Shape;323;p21"/>
          <p:cNvPicPr preferRelativeResize="0"/>
          <p:nvPr/>
        </p:nvPicPr>
        <p:blipFill rotWithShape="1">
          <a:blip r:embed="rId3">
            <a:alphaModFix/>
          </a:blip>
          <a:srcRect b="0" l="0" r="0" t="0"/>
          <a:stretch/>
        </p:blipFill>
        <p:spPr>
          <a:xfrm>
            <a:off x="5118434" y="1372954"/>
            <a:ext cx="3238500" cy="3457575"/>
          </a:xfrm>
          <a:prstGeom prst="rect">
            <a:avLst/>
          </a:prstGeom>
          <a:noFill/>
          <a:ln>
            <a:noFill/>
          </a:ln>
        </p:spPr>
      </p:pic>
      <p:sp>
        <p:nvSpPr>
          <p:cNvPr id="324" name="Google Shape;324;p21"/>
          <p:cNvSpPr txBox="1"/>
          <p:nvPr>
            <p:ph type="title"/>
          </p:nvPr>
        </p:nvSpPr>
        <p:spPr>
          <a:xfrm>
            <a:off x="0" y="136800"/>
            <a:ext cx="5486040" cy="7772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273239"/>
              </a:buClr>
              <a:buSzPts val="2800"/>
              <a:buFont typeface="Arial"/>
              <a:buNone/>
            </a:pPr>
            <a:r>
              <a:rPr b="1" i="0" lang="en-US" sz="3200">
                <a:latin typeface="Arial"/>
                <a:ea typeface="Arial"/>
                <a:cs typeface="Arial"/>
                <a:sym typeface="Arial"/>
              </a:rPr>
              <a:t>Ring Topology</a:t>
            </a:r>
            <a:br>
              <a:rPr b="1" i="0" lang="en-US" sz="3200">
                <a:solidFill>
                  <a:srgbClr val="273239"/>
                </a:solidFill>
                <a:latin typeface="Arial"/>
                <a:ea typeface="Arial"/>
                <a:cs typeface="Arial"/>
                <a:sym typeface="Arial"/>
              </a:rPr>
            </a:br>
            <a:endParaRPr b="1" sz="3200"/>
          </a:p>
        </p:txBody>
      </p:sp>
      <p:sp>
        <p:nvSpPr>
          <p:cNvPr id="325" name="Google Shape;325;p21"/>
          <p:cNvSpPr txBox="1"/>
          <p:nvPr/>
        </p:nvSpPr>
        <p:spPr>
          <a:xfrm>
            <a:off x="5118434" y="5289443"/>
            <a:ext cx="34724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23</a:t>
            </a:r>
            <a:r>
              <a:rPr b="0" i="0" lang="en-US" sz="1600" u="none" cap="none" strike="noStrike">
                <a:solidFill>
                  <a:srgbClr val="000000"/>
                </a:solidFill>
                <a:latin typeface="Times New Roman"/>
                <a:ea typeface="Times New Roman"/>
                <a:cs typeface="Times New Roman"/>
                <a:sym typeface="Times New Roman"/>
              </a:rPr>
              <a:t> Operations in Ring topology.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2"/>
          <p:cNvSpPr txBox="1"/>
          <p:nvPr/>
        </p:nvSpPr>
        <p:spPr>
          <a:xfrm>
            <a:off x="352540" y="1296534"/>
            <a:ext cx="4687502" cy="28622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273239"/>
                </a:solidFill>
                <a:latin typeface="Arial"/>
                <a:ea typeface="Arial"/>
                <a:cs typeface="Arial"/>
                <a:sym typeface="Arial"/>
              </a:rPr>
              <a:t>Advantages of this topology :</a:t>
            </a:r>
            <a:r>
              <a:rPr b="0" i="0" lang="en-US" sz="1800" u="none" cap="none" strike="noStrike">
                <a:solidFill>
                  <a:srgbClr val="273239"/>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Arial"/>
                <a:ea typeface="Arial"/>
                <a:cs typeface="Arial"/>
                <a:sym typeface="Arial"/>
              </a:rPr>
              <a:t>The possibility of collision is minimum in this type of topology.</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Arial"/>
                <a:ea typeface="Arial"/>
                <a:cs typeface="Arial"/>
                <a:sym typeface="Arial"/>
              </a:rPr>
              <a:t>Cheap to install and expand.</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273239"/>
                </a:solidFill>
                <a:latin typeface="Arial"/>
                <a:ea typeface="Arial"/>
                <a:cs typeface="Arial"/>
                <a:sym typeface="Arial"/>
              </a:rPr>
              <a:t>Problems with this topology :</a:t>
            </a:r>
            <a:r>
              <a:rPr b="0" i="0" lang="en-US" sz="1800" u="none" cap="none" strike="noStrike">
                <a:solidFill>
                  <a:srgbClr val="273239"/>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Arial"/>
                <a:ea typeface="Arial"/>
                <a:cs typeface="Arial"/>
                <a:sym typeface="Arial"/>
              </a:rPr>
              <a:t>Troubleshooting is difficult in this topology.</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Arial"/>
                <a:ea typeface="Arial"/>
                <a:cs typeface="Arial"/>
                <a:sym typeface="Arial"/>
              </a:rPr>
              <a:t>The addition of stations in between or removal of stations can disturb the whole topology.</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Arial"/>
                <a:ea typeface="Arial"/>
                <a:cs typeface="Arial"/>
                <a:sym typeface="Arial"/>
              </a:rPr>
              <a:t>Less secure.</a:t>
            </a:r>
            <a:endParaRPr b="0" i="0" sz="1400" u="none" cap="none" strike="noStrike">
              <a:solidFill>
                <a:srgbClr val="000000"/>
              </a:solidFill>
              <a:latin typeface="Arial"/>
              <a:ea typeface="Arial"/>
              <a:cs typeface="Arial"/>
              <a:sym typeface="Arial"/>
            </a:endParaRPr>
          </a:p>
        </p:txBody>
      </p:sp>
      <p:pic>
        <p:nvPicPr>
          <p:cNvPr descr="See the source image" id="331" name="Google Shape;331;p22"/>
          <p:cNvPicPr preferRelativeResize="0"/>
          <p:nvPr/>
        </p:nvPicPr>
        <p:blipFill rotWithShape="1">
          <a:blip r:embed="rId3">
            <a:alphaModFix/>
          </a:blip>
          <a:srcRect b="0" l="0" r="0" t="0"/>
          <a:stretch/>
        </p:blipFill>
        <p:spPr>
          <a:xfrm>
            <a:off x="2667000" y="3948697"/>
            <a:ext cx="5119540" cy="2112738"/>
          </a:xfrm>
          <a:prstGeom prst="rect">
            <a:avLst/>
          </a:prstGeom>
          <a:noFill/>
          <a:ln>
            <a:noFill/>
          </a:ln>
        </p:spPr>
      </p:pic>
      <p:sp>
        <p:nvSpPr>
          <p:cNvPr id="332" name="Google Shape;332;p22"/>
          <p:cNvSpPr txBox="1"/>
          <p:nvPr>
            <p:ph type="title"/>
          </p:nvPr>
        </p:nvSpPr>
        <p:spPr>
          <a:xfrm>
            <a:off x="0" y="136800"/>
            <a:ext cx="5486040" cy="7772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273239"/>
              </a:buClr>
              <a:buSzPts val="2800"/>
              <a:buFont typeface="Arial"/>
              <a:buNone/>
            </a:pPr>
            <a:r>
              <a:rPr b="1" i="0" lang="en-US" sz="3200">
                <a:latin typeface="Arial"/>
                <a:ea typeface="Arial"/>
                <a:cs typeface="Arial"/>
                <a:sym typeface="Arial"/>
              </a:rPr>
              <a:t>Ring Topology</a:t>
            </a:r>
            <a:br>
              <a:rPr b="1" i="0" lang="en-US" sz="3200">
                <a:solidFill>
                  <a:srgbClr val="273239"/>
                </a:solidFill>
                <a:latin typeface="Arial"/>
                <a:ea typeface="Arial"/>
                <a:cs typeface="Arial"/>
                <a:sym typeface="Arial"/>
              </a:rPr>
            </a:br>
            <a:endParaRPr sz="3200"/>
          </a:p>
        </p:txBody>
      </p:sp>
      <p:sp>
        <p:nvSpPr>
          <p:cNvPr id="333" name="Google Shape;333;p22"/>
          <p:cNvSpPr txBox="1"/>
          <p:nvPr/>
        </p:nvSpPr>
        <p:spPr>
          <a:xfrm>
            <a:off x="3432069" y="6153738"/>
            <a:ext cx="34724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24</a:t>
            </a:r>
            <a:r>
              <a:rPr b="0" i="0" lang="en-US" sz="1600" u="none" cap="none" strike="noStrike">
                <a:solidFill>
                  <a:srgbClr val="000000"/>
                </a:solidFill>
                <a:latin typeface="Times New Roman"/>
                <a:ea typeface="Times New Roman"/>
                <a:cs typeface="Times New Roman"/>
                <a:sym typeface="Times New Roman"/>
              </a:rPr>
              <a:t> Operations in Ring topology.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3"/>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800"/>
              <a:buFont typeface="Times New Roman"/>
              <a:buNone/>
            </a:pPr>
            <a:r>
              <a:rPr b="1" lang="en-US" sz="3200"/>
              <a:t>Tree Topology</a:t>
            </a:r>
            <a:endParaRPr b="1" sz="3200"/>
          </a:p>
        </p:txBody>
      </p:sp>
      <p:sp>
        <p:nvSpPr>
          <p:cNvPr id="339" name="Google Shape;339;p23"/>
          <p:cNvSpPr txBox="1"/>
          <p:nvPr/>
        </p:nvSpPr>
        <p:spPr>
          <a:xfrm>
            <a:off x="399268" y="1110998"/>
            <a:ext cx="833389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73239"/>
                </a:solidFill>
                <a:latin typeface="Arial"/>
                <a:ea typeface="Arial"/>
                <a:cs typeface="Arial"/>
                <a:sym typeface="Arial"/>
              </a:rPr>
              <a:t>This topology is the variation of Star topology. This topology has a hierarchical flow of data. </a:t>
            </a:r>
            <a:endParaRPr b="0" i="0" sz="1800" u="none" cap="none" strike="noStrike">
              <a:solidFill>
                <a:schemeClr val="dk1"/>
              </a:solidFill>
              <a:latin typeface="Arial"/>
              <a:ea typeface="Arial"/>
              <a:cs typeface="Arial"/>
              <a:sym typeface="Arial"/>
            </a:endParaRPr>
          </a:p>
        </p:txBody>
      </p:sp>
      <p:pic>
        <p:nvPicPr>
          <p:cNvPr descr="Lightbox" id="340" name="Google Shape;340;p23"/>
          <p:cNvPicPr preferRelativeResize="0"/>
          <p:nvPr/>
        </p:nvPicPr>
        <p:blipFill rotWithShape="1">
          <a:blip r:embed="rId3">
            <a:alphaModFix/>
          </a:blip>
          <a:srcRect b="0" l="0" r="0" t="0"/>
          <a:stretch/>
        </p:blipFill>
        <p:spPr>
          <a:xfrm>
            <a:off x="394635" y="2014789"/>
            <a:ext cx="8749365" cy="3732213"/>
          </a:xfrm>
          <a:prstGeom prst="rect">
            <a:avLst/>
          </a:prstGeom>
          <a:noFill/>
          <a:ln>
            <a:noFill/>
          </a:ln>
        </p:spPr>
      </p:pic>
      <p:sp>
        <p:nvSpPr>
          <p:cNvPr id="341" name="Google Shape;341;p23"/>
          <p:cNvSpPr txBox="1"/>
          <p:nvPr/>
        </p:nvSpPr>
        <p:spPr>
          <a:xfrm>
            <a:off x="986069" y="5132875"/>
            <a:ext cx="51523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25 </a:t>
            </a:r>
            <a:r>
              <a:rPr b="0" i="0" lang="en-US" sz="1600" u="none" cap="none" strike="noStrike">
                <a:solidFill>
                  <a:srgbClr val="000000"/>
                </a:solidFill>
                <a:latin typeface="Times New Roman"/>
                <a:ea typeface="Times New Roman"/>
                <a:cs typeface="Times New Roman"/>
                <a:sym typeface="Times New Roman"/>
              </a:rPr>
              <a:t> Shows </a:t>
            </a:r>
            <a:r>
              <a:rPr b="0" i="0" lang="en-US" sz="1600" u="none" cap="none" strike="noStrike">
                <a:solidFill>
                  <a:srgbClr val="273239"/>
                </a:solidFill>
                <a:latin typeface="Times New Roman"/>
                <a:ea typeface="Times New Roman"/>
                <a:cs typeface="Times New Roman"/>
                <a:sym typeface="Times New Roman"/>
              </a:rPr>
              <a:t>Tree topology’s hierarchical flow of data.</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descr="Image result for treeTopology gif" id="346" name="Google Shape;346;p24"/>
          <p:cNvPicPr preferRelativeResize="0"/>
          <p:nvPr/>
        </p:nvPicPr>
        <p:blipFill rotWithShape="1">
          <a:blip r:embed="rId3">
            <a:alphaModFix/>
          </a:blip>
          <a:srcRect b="0" l="0" r="0" t="21092"/>
          <a:stretch/>
        </p:blipFill>
        <p:spPr>
          <a:xfrm>
            <a:off x="484750" y="2577600"/>
            <a:ext cx="8119425" cy="3495600"/>
          </a:xfrm>
          <a:prstGeom prst="rect">
            <a:avLst/>
          </a:prstGeom>
          <a:noFill/>
          <a:ln>
            <a:noFill/>
          </a:ln>
        </p:spPr>
      </p:pic>
      <p:sp>
        <p:nvSpPr>
          <p:cNvPr id="347" name="Google Shape;347;p24"/>
          <p:cNvSpPr txBox="1"/>
          <p:nvPr/>
        </p:nvSpPr>
        <p:spPr>
          <a:xfrm>
            <a:off x="178068" y="1053769"/>
            <a:ext cx="876762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73239"/>
                </a:solidFill>
                <a:latin typeface="Arial"/>
                <a:ea typeface="Arial"/>
                <a:cs typeface="Arial"/>
                <a:sym typeface="Arial"/>
              </a:rPr>
              <a:t> In this, the various secondary hubs are connected to the central hub which contains the repeater. In this data flow from top to bottom i.e. from the central hub to secondary and then to the devices or from bottom to top i.e. devices to the secondary hub and then to the central hub. </a:t>
            </a:r>
            <a:endParaRPr b="0" i="0" sz="1800" u="none" cap="none" strike="noStrike">
              <a:solidFill>
                <a:schemeClr val="dk1"/>
              </a:solidFill>
              <a:latin typeface="Arial"/>
              <a:ea typeface="Arial"/>
              <a:cs typeface="Arial"/>
              <a:sym typeface="Arial"/>
            </a:endParaRPr>
          </a:p>
        </p:txBody>
      </p:sp>
      <p:sp>
        <p:nvSpPr>
          <p:cNvPr id="348" name="Google Shape;348;p24"/>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800"/>
              <a:buFont typeface="Times New Roman"/>
              <a:buNone/>
            </a:pPr>
            <a:r>
              <a:rPr b="1" lang="en-US" sz="3200"/>
              <a:t>Tree Topology</a:t>
            </a:r>
            <a:endParaRPr b="1" sz="3200"/>
          </a:p>
        </p:txBody>
      </p:sp>
      <p:sp>
        <p:nvSpPr>
          <p:cNvPr id="349" name="Google Shape;349;p24"/>
          <p:cNvSpPr txBox="1"/>
          <p:nvPr/>
        </p:nvSpPr>
        <p:spPr>
          <a:xfrm>
            <a:off x="1947797" y="6202631"/>
            <a:ext cx="59937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Figure 26 </a:t>
            </a:r>
            <a:r>
              <a:rPr b="0" i="0" lang="en-US" sz="1600" u="none" cap="none" strike="noStrike">
                <a:solidFill>
                  <a:srgbClr val="273239"/>
                </a:solidFill>
                <a:latin typeface="Times New Roman"/>
                <a:ea typeface="Times New Roman"/>
                <a:cs typeface="Times New Roman"/>
                <a:sym typeface="Times New Roman"/>
              </a:rPr>
              <a:t>Tree topology connected to the central and secondary hub. </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See the source image" id="354" name="Google Shape;354;p25"/>
          <p:cNvPicPr preferRelativeResize="0"/>
          <p:nvPr/>
        </p:nvPicPr>
        <p:blipFill rotWithShape="1">
          <a:blip r:embed="rId3">
            <a:alphaModFix/>
          </a:blip>
          <a:srcRect b="8454" l="3855" r="6289" t="18144"/>
          <a:stretch/>
        </p:blipFill>
        <p:spPr>
          <a:xfrm>
            <a:off x="575035" y="1395167"/>
            <a:ext cx="8216425" cy="4479540"/>
          </a:xfrm>
          <a:prstGeom prst="rect">
            <a:avLst/>
          </a:prstGeom>
          <a:noFill/>
          <a:ln>
            <a:noFill/>
          </a:ln>
        </p:spPr>
      </p:pic>
      <p:sp>
        <p:nvSpPr>
          <p:cNvPr id="355" name="Google Shape;355;p25"/>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800"/>
              <a:buFont typeface="Times New Roman"/>
              <a:buNone/>
            </a:pPr>
            <a:r>
              <a:rPr b="1" lang="en-US" sz="3200"/>
              <a:t>Tree Topology</a:t>
            </a:r>
            <a:endParaRPr b="1" sz="3200"/>
          </a:p>
        </p:txBody>
      </p:sp>
      <p:sp>
        <p:nvSpPr>
          <p:cNvPr id="356" name="Google Shape;356;p25"/>
          <p:cNvSpPr txBox="1"/>
          <p:nvPr/>
        </p:nvSpPr>
        <p:spPr>
          <a:xfrm>
            <a:off x="1684749" y="6048057"/>
            <a:ext cx="603128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Figure 27 </a:t>
            </a:r>
            <a:r>
              <a:rPr b="0" i="0" lang="en-US" sz="1600" u="none" cap="none" strike="noStrike">
                <a:solidFill>
                  <a:srgbClr val="273239"/>
                </a:solidFill>
                <a:latin typeface="Times New Roman"/>
                <a:ea typeface="Times New Roman"/>
                <a:cs typeface="Times New Roman"/>
                <a:sym typeface="Times New Roman"/>
              </a:rPr>
              <a:t>Tree topology with specific addresses. </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2800"/>
              <a:buFont typeface="Times New Roman"/>
              <a:buNone/>
            </a:pPr>
            <a:r>
              <a:rPr b="1" lang="en-US" sz="2900"/>
              <a:t>Tree Topology</a:t>
            </a:r>
            <a:endParaRPr b="1" sz="2900"/>
          </a:p>
        </p:txBody>
      </p:sp>
      <p:sp>
        <p:nvSpPr>
          <p:cNvPr id="362" name="Google Shape;362;p26"/>
          <p:cNvSpPr txBox="1"/>
          <p:nvPr/>
        </p:nvSpPr>
        <p:spPr>
          <a:xfrm>
            <a:off x="451691" y="1895145"/>
            <a:ext cx="8141465" cy="31392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73239"/>
                </a:solidFill>
                <a:latin typeface="Times New Roman"/>
                <a:ea typeface="Times New Roman"/>
                <a:cs typeface="Times New Roman"/>
                <a:sym typeface="Times New Roman"/>
              </a:rPr>
              <a:t>Advantages of this topology :</a:t>
            </a:r>
            <a:r>
              <a:rPr b="0" i="0" lang="en-US" sz="1800" u="none" cap="none" strike="noStrike">
                <a:solidFill>
                  <a:srgbClr val="273239"/>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It allows more devices to be attached to a single central hub thus it decreases the distance that is traveled by the signal to come to the devices.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It allows the network to get isolated and also prioritize from different computers.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73239"/>
                </a:solidFill>
                <a:latin typeface="Times New Roman"/>
                <a:ea typeface="Times New Roman"/>
                <a:cs typeface="Times New Roman"/>
                <a:sym typeface="Times New Roman"/>
              </a:rPr>
              <a:t>Problems with this topology :</a:t>
            </a:r>
            <a:r>
              <a:rPr b="0" i="0" lang="en-US" sz="1800" u="none" cap="none" strike="noStrike">
                <a:solidFill>
                  <a:srgbClr val="273239"/>
                </a:solidFill>
                <a:latin typeface="Times New Roman"/>
                <a:ea typeface="Times New Roman"/>
                <a:cs typeface="Times New Roman"/>
                <a:sym typeface="Times New Roman"/>
              </a:rPr>
              <a:t>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If the central hub gets fails the entire system fails.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273239"/>
              </a:buClr>
              <a:buSzPts val="1800"/>
              <a:buFont typeface="Arial"/>
              <a:buChar char="•"/>
            </a:pPr>
            <a:r>
              <a:rPr b="0" i="0" lang="en-US" sz="1800" u="none" cap="none" strike="noStrike">
                <a:solidFill>
                  <a:srgbClr val="273239"/>
                </a:solidFill>
                <a:latin typeface="Times New Roman"/>
                <a:ea typeface="Times New Roman"/>
                <a:cs typeface="Times New Roman"/>
                <a:sym typeface="Times New Roman"/>
              </a:rPr>
              <a:t>The cost is high because of cabling.</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1800"/>
              <a:buNone/>
            </a:pPr>
            <a:r>
              <a:rPr b="1" i="0" lang="en-US" sz="3200">
                <a:solidFill>
                  <a:srgbClr val="222222"/>
                </a:solidFill>
                <a:latin typeface="Arial"/>
                <a:ea typeface="Arial"/>
                <a:cs typeface="Arial"/>
                <a:sym typeface="Arial"/>
              </a:rPr>
              <a:t>          What is Domain?</a:t>
            </a:r>
            <a:br>
              <a:rPr b="1" i="0" lang="en-US" sz="3200">
                <a:solidFill>
                  <a:srgbClr val="222222"/>
                </a:solidFill>
                <a:latin typeface="Arial"/>
                <a:ea typeface="Arial"/>
                <a:cs typeface="Arial"/>
                <a:sym typeface="Arial"/>
              </a:rPr>
            </a:br>
            <a:endParaRPr sz="3200"/>
          </a:p>
        </p:txBody>
      </p:sp>
      <p:sp>
        <p:nvSpPr>
          <p:cNvPr id="368" name="Google Shape;368;p51"/>
          <p:cNvSpPr txBox="1"/>
          <p:nvPr>
            <p:ph idx="1" type="body"/>
          </p:nvPr>
        </p:nvSpPr>
        <p:spPr>
          <a:xfrm>
            <a:off x="457380" y="1152033"/>
            <a:ext cx="8229240" cy="3977280"/>
          </a:xfrm>
          <a:prstGeom prst="rect">
            <a:avLst/>
          </a:prstGeom>
          <a:noFill/>
          <a:ln>
            <a:noFill/>
          </a:ln>
        </p:spPr>
        <p:txBody>
          <a:bodyPr anchorCtr="0" anchor="t" bIns="0" lIns="0" spcFirstLastPara="1" rIns="0" wrap="square" tIns="0">
            <a:normAutofit/>
          </a:bodyPr>
          <a:lstStyle/>
          <a:p>
            <a:pPr indent="-342900" lvl="0" marL="457200" rtl="0" algn="just">
              <a:lnSpc>
                <a:spcPct val="90000"/>
              </a:lnSpc>
              <a:spcBef>
                <a:spcPts val="1000"/>
              </a:spcBef>
              <a:spcAft>
                <a:spcPts val="0"/>
              </a:spcAft>
              <a:buSzPts val="1800"/>
              <a:buChar char="•"/>
            </a:pPr>
            <a:r>
              <a:rPr b="0" i="0" lang="en-US" sz="2000">
                <a:solidFill>
                  <a:srgbClr val="222222"/>
                </a:solidFill>
                <a:latin typeface="Times New Roman"/>
                <a:ea typeface="Times New Roman"/>
                <a:cs typeface="Times New Roman"/>
                <a:sym typeface="Times New Roman"/>
              </a:rPr>
              <a:t>A domain is a </a:t>
            </a:r>
            <a:r>
              <a:rPr b="1" i="0" lang="en-US" sz="2000">
                <a:solidFill>
                  <a:srgbClr val="222222"/>
                </a:solidFill>
                <a:latin typeface="Times New Roman"/>
                <a:ea typeface="Times New Roman"/>
                <a:cs typeface="Times New Roman"/>
                <a:sym typeface="Times New Roman"/>
              </a:rPr>
              <a:t>type of computer </a:t>
            </a:r>
            <a:r>
              <a:rPr b="0" i="0" lang="en-US" sz="2000">
                <a:solidFill>
                  <a:srgbClr val="222222"/>
                </a:solidFill>
                <a:latin typeface="Times New Roman"/>
                <a:ea typeface="Times New Roman"/>
                <a:cs typeface="Times New Roman"/>
                <a:sym typeface="Times New Roman"/>
              </a:rPr>
              <a:t>network in which all </a:t>
            </a:r>
            <a:r>
              <a:rPr b="1" i="0" lang="en-US" sz="2000">
                <a:solidFill>
                  <a:srgbClr val="222222"/>
                </a:solidFill>
                <a:latin typeface="Times New Roman"/>
                <a:ea typeface="Times New Roman"/>
                <a:cs typeface="Times New Roman"/>
                <a:sym typeface="Times New Roman"/>
              </a:rPr>
              <a:t>user computers, printer accounts, and other devices are registered.</a:t>
            </a:r>
            <a:endParaRPr/>
          </a:p>
          <a:p>
            <a:pPr indent="-342900" lvl="0" marL="457200" rtl="0" algn="just">
              <a:lnSpc>
                <a:spcPct val="90000"/>
              </a:lnSpc>
              <a:spcBef>
                <a:spcPts val="1000"/>
              </a:spcBef>
              <a:spcAft>
                <a:spcPts val="0"/>
              </a:spcAft>
              <a:buSzPts val="1800"/>
              <a:buChar char="•"/>
            </a:pPr>
            <a:r>
              <a:rPr b="0" i="0" lang="en-US" sz="2000">
                <a:solidFill>
                  <a:srgbClr val="222222"/>
                </a:solidFill>
                <a:latin typeface="Times New Roman"/>
                <a:ea typeface="Times New Roman"/>
                <a:cs typeface="Times New Roman"/>
                <a:sym typeface="Times New Roman"/>
              </a:rPr>
              <a:t> It is a </a:t>
            </a:r>
            <a:r>
              <a:rPr b="1" i="0" lang="en-US" sz="2000">
                <a:solidFill>
                  <a:srgbClr val="222222"/>
                </a:solidFill>
                <a:latin typeface="Times New Roman"/>
                <a:ea typeface="Times New Roman"/>
                <a:cs typeface="Times New Roman"/>
                <a:sym typeface="Times New Roman"/>
              </a:rPr>
              <a:t>central database </a:t>
            </a:r>
            <a:r>
              <a:rPr b="0" i="0" lang="en-US" sz="2000">
                <a:solidFill>
                  <a:srgbClr val="222222"/>
                </a:solidFill>
                <a:latin typeface="Times New Roman"/>
                <a:ea typeface="Times New Roman"/>
                <a:cs typeface="Times New Roman"/>
                <a:sym typeface="Times New Roman"/>
              </a:rPr>
              <a:t>located on </a:t>
            </a:r>
            <a:r>
              <a:rPr b="1" i="0" lang="en-US" sz="2000">
                <a:solidFill>
                  <a:srgbClr val="222222"/>
                </a:solidFill>
                <a:latin typeface="Times New Roman"/>
                <a:ea typeface="Times New Roman"/>
                <a:cs typeface="Times New Roman"/>
                <a:sym typeface="Times New Roman"/>
              </a:rPr>
              <a:t>single or multiple </a:t>
            </a:r>
            <a:r>
              <a:rPr b="0" i="0" lang="en-US" sz="2000">
                <a:solidFill>
                  <a:srgbClr val="222222"/>
                </a:solidFill>
                <a:latin typeface="Times New Roman"/>
                <a:ea typeface="Times New Roman"/>
                <a:cs typeface="Times New Roman"/>
                <a:sym typeface="Times New Roman"/>
              </a:rPr>
              <a:t>clusters of central computers, that is known as domain controllers</a:t>
            </a:r>
            <a:r>
              <a:rPr b="0" i="0" lang="en-US">
                <a:solidFill>
                  <a:srgbClr val="222222"/>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graphicFrame>
        <p:nvGraphicFramePr>
          <p:cNvPr id="369" name="Google Shape;369;p51"/>
          <p:cNvGraphicFramePr/>
          <p:nvPr/>
        </p:nvGraphicFramePr>
        <p:xfrm>
          <a:off x="991746" y="2883506"/>
          <a:ext cx="6811970" cy="3333550"/>
        </p:xfrm>
        <a:graphic>
          <a:graphicData uri="http://schemas.openxmlformats.org/presentationml/2006/ole">
            <mc:AlternateContent>
              <mc:Choice Requires="v">
                <p:oleObj r:id="rId4" imgH="3333550" imgW="6811970" progId="Paint.Picture" spid="_x0000_s1">
                  <p:embed/>
                </p:oleObj>
              </mc:Choice>
              <mc:Fallback>
                <p:oleObj r:id="rId5" imgH="3333550" imgW="6811970" progId="Paint.Picture">
                  <p:embed/>
                  <p:pic>
                    <p:nvPicPr>
                      <p:cNvPr id="369" name="Google Shape;369;p51"/>
                      <p:cNvPicPr preferRelativeResize="0"/>
                      <p:nvPr/>
                    </p:nvPicPr>
                    <p:blipFill rotWithShape="1">
                      <a:blip r:embed="rId6">
                        <a:alphaModFix/>
                      </a:blip>
                      <a:srcRect b="0" l="0" r="0" t="0"/>
                      <a:stretch/>
                    </p:blipFill>
                    <p:spPr>
                      <a:xfrm>
                        <a:off x="991746" y="2883506"/>
                        <a:ext cx="6811970" cy="3333550"/>
                      </a:xfrm>
                      <a:prstGeom prst="rect">
                        <a:avLst/>
                      </a:prstGeom>
                      <a:noFill/>
                      <a:ln>
                        <a:noFill/>
                      </a:ln>
                    </p:spPr>
                  </p:pic>
                </p:oleObj>
              </mc:Fallback>
            </mc:AlternateContent>
          </a:graphicData>
        </a:graphic>
      </p:graphicFrame>
      <p:sp>
        <p:nvSpPr>
          <p:cNvPr id="370" name="Google Shape;370;p51"/>
          <p:cNvSpPr txBox="1"/>
          <p:nvPr/>
        </p:nvSpPr>
        <p:spPr>
          <a:xfrm>
            <a:off x="2438082" y="6217056"/>
            <a:ext cx="30428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28</a:t>
            </a:r>
            <a:r>
              <a:rPr b="0" i="0" lang="en-US" sz="1600" u="none" cap="none" strike="noStrike">
                <a:solidFill>
                  <a:srgbClr val="000000"/>
                </a:solidFill>
                <a:latin typeface="Times New Roman"/>
                <a:ea typeface="Times New Roman"/>
                <a:cs typeface="Times New Roman"/>
                <a:sym typeface="Times New Roman"/>
              </a:rPr>
              <a:t> Shows types of Domain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Collision Domain</a:t>
            </a:r>
            <a:endParaRPr/>
          </a:p>
        </p:txBody>
      </p:sp>
      <p:sp>
        <p:nvSpPr>
          <p:cNvPr id="376" name="Google Shape;376;p52"/>
          <p:cNvSpPr txBox="1"/>
          <p:nvPr>
            <p:ph idx="1" type="body"/>
          </p:nvPr>
        </p:nvSpPr>
        <p:spPr>
          <a:xfrm>
            <a:off x="457380" y="1020058"/>
            <a:ext cx="8229240" cy="2599835"/>
          </a:xfrm>
          <a:prstGeom prst="rect">
            <a:avLst/>
          </a:prstGeom>
          <a:noFill/>
          <a:ln>
            <a:noFill/>
          </a:ln>
        </p:spPr>
        <p:txBody>
          <a:bodyPr anchorCtr="0" anchor="t" bIns="0" lIns="0" spcFirstLastPara="1" rIns="0" wrap="square" tIns="0">
            <a:normAutofit/>
          </a:bodyPr>
          <a:lstStyle/>
          <a:p>
            <a:pPr indent="-342900" lvl="0" marL="457200" rtl="0" algn="just">
              <a:lnSpc>
                <a:spcPct val="90000"/>
              </a:lnSpc>
              <a:spcBef>
                <a:spcPts val="1000"/>
              </a:spcBef>
              <a:spcAft>
                <a:spcPts val="0"/>
              </a:spcAft>
              <a:buSzPts val="1800"/>
              <a:buChar char="•"/>
            </a:pPr>
            <a:r>
              <a:rPr b="1" i="0" lang="en-US">
                <a:solidFill>
                  <a:srgbClr val="212529"/>
                </a:solidFill>
                <a:latin typeface="Times New Roman"/>
                <a:ea typeface="Times New Roman"/>
                <a:cs typeface="Times New Roman"/>
                <a:sym typeface="Times New Roman"/>
              </a:rPr>
              <a:t>Collisions </a:t>
            </a:r>
            <a:r>
              <a:rPr b="0" i="0" lang="en-US">
                <a:solidFill>
                  <a:srgbClr val="212529"/>
                </a:solidFill>
                <a:latin typeface="Times New Roman"/>
                <a:ea typeface="Times New Roman"/>
                <a:cs typeface="Times New Roman"/>
                <a:sym typeface="Times New Roman"/>
              </a:rPr>
              <a:t>will happen in an Ethernet Network when two devices simultaneously try to send data on the Shared Media, since Shared Media is half-duplex and sending and receiving are not supported at the same time.</a:t>
            </a:r>
            <a:endParaRPr/>
          </a:p>
          <a:p>
            <a:pPr indent="-342900" lvl="0" marL="457200" rtl="0" algn="just">
              <a:lnSpc>
                <a:spcPct val="90000"/>
              </a:lnSpc>
              <a:spcBef>
                <a:spcPts val="1000"/>
              </a:spcBef>
              <a:spcAft>
                <a:spcPts val="0"/>
              </a:spcAft>
              <a:buSzPts val="1800"/>
              <a:buChar char="•"/>
            </a:pPr>
            <a:r>
              <a:rPr b="1" i="0" lang="en-US">
                <a:solidFill>
                  <a:srgbClr val="212529"/>
                </a:solidFill>
                <a:latin typeface="Times New Roman"/>
                <a:ea typeface="Times New Roman"/>
                <a:cs typeface="Times New Roman"/>
                <a:sym typeface="Times New Roman"/>
              </a:rPr>
              <a:t>Collisions</a:t>
            </a:r>
            <a:r>
              <a:rPr b="0" i="0" lang="en-US">
                <a:solidFill>
                  <a:srgbClr val="212529"/>
                </a:solidFill>
                <a:latin typeface="Times New Roman"/>
                <a:ea typeface="Times New Roman"/>
                <a:cs typeface="Times New Roman"/>
                <a:sym typeface="Times New Roman"/>
              </a:rPr>
              <a:t> are a normal part of life in an Ethernet network when Ethernet operates in a Half-duplex and under most circumstances should not be considered a problem.</a:t>
            </a:r>
            <a:endParaRPr/>
          </a:p>
          <a:p>
            <a:pPr indent="-342900" lvl="0" marL="457200" rtl="0" algn="just">
              <a:lnSpc>
                <a:spcPct val="90000"/>
              </a:lnSpc>
              <a:spcBef>
                <a:spcPts val="1000"/>
              </a:spcBef>
              <a:spcAft>
                <a:spcPts val="0"/>
              </a:spcAft>
              <a:buSzPts val="1800"/>
              <a:buChar char="•"/>
            </a:pPr>
            <a:r>
              <a:rPr b="0" i="0" lang="en-US">
                <a:solidFill>
                  <a:srgbClr val="212529"/>
                </a:solidFill>
                <a:latin typeface="Times New Roman"/>
                <a:ea typeface="Times New Roman"/>
                <a:cs typeface="Times New Roman"/>
                <a:sym typeface="Times New Roman"/>
              </a:rPr>
              <a:t>A </a:t>
            </a:r>
            <a:r>
              <a:rPr b="1" i="0" lang="en-US" u="none" strike="noStrike">
                <a:solidFill>
                  <a:schemeClr val="dk1"/>
                </a:solidFill>
                <a:latin typeface="Times New Roman"/>
                <a:ea typeface="Times New Roman"/>
                <a:cs typeface="Times New Roman"/>
                <a:sym typeface="Times New Roman"/>
              </a:rPr>
              <a:t>Collision</a:t>
            </a:r>
            <a:r>
              <a:rPr b="1" i="0" lang="en-US">
                <a:solidFill>
                  <a:schemeClr val="dk1"/>
                </a:solidFill>
                <a:latin typeface="Times New Roman"/>
                <a:ea typeface="Times New Roman"/>
                <a:cs typeface="Times New Roman"/>
                <a:sym typeface="Times New Roman"/>
              </a:rPr>
              <a:t> Domain </a:t>
            </a:r>
            <a:r>
              <a:rPr i="0" lang="en-US">
                <a:solidFill>
                  <a:schemeClr val="dk1"/>
                </a:solidFill>
                <a:latin typeface="Times New Roman"/>
                <a:ea typeface="Times New Roman"/>
                <a:cs typeface="Times New Roman"/>
                <a:sym typeface="Times New Roman"/>
              </a:rPr>
              <a:t>is any network segment in which collisions can happen (usually in Ethernet networks). In other words, a Collision Domain consists of all the devices connected using a Shared Media (</a:t>
            </a:r>
            <a:r>
              <a:rPr i="0" lang="en-US" u="none" strike="noStrike">
                <a:solidFill>
                  <a:schemeClr val="dk1"/>
                </a:solidFill>
                <a:latin typeface="Times New Roman"/>
                <a:ea typeface="Times New Roman"/>
                <a:cs typeface="Times New Roman"/>
                <a:sym typeface="Times New Roman"/>
              </a:rPr>
              <a:t>Bus Topolgy</a:t>
            </a:r>
            <a:r>
              <a:rPr i="0" lang="en-US">
                <a:solidFill>
                  <a:schemeClr val="dk1"/>
                </a:solidFill>
                <a:latin typeface="Times New Roman"/>
                <a:ea typeface="Times New Roman"/>
                <a:cs typeface="Times New Roman"/>
                <a:sym typeface="Times New Roman"/>
              </a:rPr>
              <a:t> or using </a:t>
            </a:r>
            <a:r>
              <a:rPr i="0" lang="en-US" u="none" strike="noStrike">
                <a:solidFill>
                  <a:schemeClr val="dk1"/>
                </a:solidFill>
                <a:latin typeface="Times New Roman"/>
                <a:ea typeface="Times New Roman"/>
                <a:cs typeface="Times New Roman"/>
                <a:sym typeface="Times New Roman"/>
              </a:rPr>
              <a:t>Ethernet Hubs</a:t>
            </a:r>
            <a:r>
              <a:rPr i="0" lang="en-US">
                <a:solidFill>
                  <a:schemeClr val="dk1"/>
                </a:solidFill>
                <a:latin typeface="Times New Roman"/>
                <a:ea typeface="Times New Roman"/>
                <a:cs typeface="Times New Roman"/>
                <a:sym typeface="Times New Roman"/>
              </a:rPr>
              <a:t>) where a Collision can happen between any device at any time.</a:t>
            </a:r>
            <a:endParaRPr>
              <a:latin typeface="Times New Roman"/>
              <a:ea typeface="Times New Roman"/>
              <a:cs typeface="Times New Roman"/>
              <a:sym typeface="Times New Roman"/>
            </a:endParaRPr>
          </a:p>
        </p:txBody>
      </p:sp>
      <p:graphicFrame>
        <p:nvGraphicFramePr>
          <p:cNvPr id="377" name="Google Shape;377;p52"/>
          <p:cNvGraphicFramePr/>
          <p:nvPr/>
        </p:nvGraphicFramePr>
        <p:xfrm>
          <a:off x="2309569" y="3619893"/>
          <a:ext cx="5236712" cy="2773363"/>
        </p:xfrm>
        <a:graphic>
          <a:graphicData uri="http://schemas.openxmlformats.org/presentationml/2006/ole">
            <mc:AlternateContent>
              <mc:Choice Requires="v">
                <p:oleObj r:id="rId4" imgH="2773363" imgW="5236712" progId="Paint.Picture" spid="_x0000_s1">
                  <p:embed/>
                </p:oleObj>
              </mc:Choice>
              <mc:Fallback>
                <p:oleObj r:id="rId5" imgH="2773363" imgW="5236712" progId="Paint.Picture">
                  <p:embed/>
                  <p:pic>
                    <p:nvPicPr>
                      <p:cNvPr id="377" name="Google Shape;377;p52"/>
                      <p:cNvPicPr preferRelativeResize="0"/>
                      <p:nvPr/>
                    </p:nvPicPr>
                    <p:blipFill rotWithShape="1">
                      <a:blip r:embed="rId6">
                        <a:alphaModFix/>
                      </a:blip>
                      <a:srcRect b="0" l="0" r="0" t="0"/>
                      <a:stretch/>
                    </p:blipFill>
                    <p:spPr>
                      <a:xfrm>
                        <a:off x="2309569" y="3619893"/>
                        <a:ext cx="5236712" cy="2773363"/>
                      </a:xfrm>
                      <a:prstGeom prst="rect">
                        <a:avLst/>
                      </a:prstGeom>
                      <a:noFill/>
                      <a:ln>
                        <a:noFill/>
                      </a:ln>
                    </p:spPr>
                  </p:pic>
                </p:oleObj>
              </mc:Fallback>
            </mc:AlternateContent>
          </a:graphicData>
        </a:graphic>
      </p:graphicFrame>
      <p:sp>
        <p:nvSpPr>
          <p:cNvPr id="378" name="Google Shape;378;p52"/>
          <p:cNvSpPr txBox="1"/>
          <p:nvPr/>
        </p:nvSpPr>
        <p:spPr>
          <a:xfrm>
            <a:off x="2588689" y="6393256"/>
            <a:ext cx="58914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Figure 29 </a:t>
            </a:r>
            <a:r>
              <a:rPr b="0" i="0" lang="en-US" sz="1600" u="none" cap="none" strike="noStrike">
                <a:solidFill>
                  <a:srgbClr val="273239"/>
                </a:solidFill>
                <a:latin typeface="Times New Roman"/>
                <a:ea typeface="Times New Roman"/>
                <a:cs typeface="Times New Roman"/>
                <a:sym typeface="Times New Roman"/>
              </a:rPr>
              <a:t>Shows collision domain in detail with connection</a:t>
            </a:r>
            <a:r>
              <a:rPr b="0" i="0" lang="en-US" sz="1400" u="none" cap="none" strike="noStrike">
                <a:solidFill>
                  <a:srgbClr val="273239"/>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3"/>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Broadcast Domain</a:t>
            </a:r>
            <a:endParaRPr/>
          </a:p>
        </p:txBody>
      </p:sp>
      <p:sp>
        <p:nvSpPr>
          <p:cNvPr id="384" name="Google Shape;384;p53"/>
          <p:cNvSpPr txBox="1"/>
          <p:nvPr>
            <p:ph idx="1" type="body"/>
          </p:nvPr>
        </p:nvSpPr>
        <p:spPr>
          <a:xfrm>
            <a:off x="457375" y="840950"/>
            <a:ext cx="8531100" cy="3705000"/>
          </a:xfrm>
          <a:prstGeom prst="rect">
            <a:avLst/>
          </a:prstGeom>
          <a:noFill/>
          <a:ln>
            <a:noFill/>
          </a:ln>
        </p:spPr>
        <p:txBody>
          <a:bodyPr anchorCtr="0" anchor="t" bIns="0" lIns="0" spcFirstLastPara="1" rIns="0" wrap="square" tIns="0">
            <a:normAutofit/>
          </a:bodyPr>
          <a:lstStyle/>
          <a:p>
            <a:pPr indent="-342900" lvl="0" marL="457200" rtl="0" algn="l">
              <a:lnSpc>
                <a:spcPct val="90000"/>
              </a:lnSpc>
              <a:spcBef>
                <a:spcPts val="1000"/>
              </a:spcBef>
              <a:spcAft>
                <a:spcPts val="0"/>
              </a:spcAft>
              <a:buClr>
                <a:schemeClr val="dk1"/>
              </a:buClr>
              <a:buSzPts val="1800"/>
              <a:buChar char="•"/>
            </a:pPr>
            <a:r>
              <a:rPr b="1" i="0" lang="en-US">
                <a:solidFill>
                  <a:schemeClr val="dk1"/>
                </a:solidFill>
                <a:latin typeface="Rubik"/>
                <a:ea typeface="Rubik"/>
                <a:cs typeface="Rubik"/>
                <a:sym typeface="Rubik"/>
              </a:rPr>
              <a:t>Broadcast </a:t>
            </a:r>
            <a:r>
              <a:rPr b="0" i="0" lang="en-US">
                <a:solidFill>
                  <a:schemeClr val="dk1"/>
                </a:solidFill>
                <a:latin typeface="Rubik"/>
                <a:ea typeface="Rubik"/>
                <a:cs typeface="Rubik"/>
                <a:sym typeface="Rubik"/>
              </a:rPr>
              <a:t>is a type of communication, where the sending device send a single copy of data and that copy of data will be delivered to every device in the network segment. Broadcast is a required type of communication and we cannot avoid Broadcasts, because many protocols (Example: </a:t>
            </a:r>
            <a:r>
              <a:rPr b="1" i="0" lang="en-US" u="none" strike="noStrike">
                <a:solidFill>
                  <a:schemeClr val="dk1"/>
                </a:solidFill>
                <a:latin typeface="Rubik"/>
                <a:ea typeface="Rubik"/>
                <a:cs typeface="Rubik"/>
                <a:sym typeface="Rubik"/>
              </a:rPr>
              <a:t>ARP</a:t>
            </a:r>
            <a:r>
              <a:rPr b="0" i="0" lang="en-US">
                <a:solidFill>
                  <a:schemeClr val="dk1"/>
                </a:solidFill>
                <a:latin typeface="Rubik"/>
                <a:ea typeface="Rubik"/>
                <a:cs typeface="Rubik"/>
                <a:sym typeface="Rubik"/>
              </a:rPr>
              <a:t> and </a:t>
            </a:r>
            <a:r>
              <a:rPr b="1" i="0" lang="en-US" u="none" strike="noStrike">
                <a:solidFill>
                  <a:schemeClr val="dk1"/>
                </a:solidFill>
                <a:latin typeface="Rubik"/>
                <a:ea typeface="Rubik"/>
                <a:cs typeface="Rubik"/>
                <a:sym typeface="Rubik"/>
              </a:rPr>
              <a:t>DHCP</a:t>
            </a:r>
            <a:r>
              <a:rPr b="0" i="0" lang="en-US">
                <a:solidFill>
                  <a:schemeClr val="dk1"/>
                </a:solidFill>
                <a:latin typeface="Rubik"/>
                <a:ea typeface="Rubik"/>
                <a:cs typeface="Rubik"/>
                <a:sym typeface="Rubik"/>
              </a:rPr>
              <a:t>) and applications are dependent on Broadcast to function.</a:t>
            </a:r>
            <a:endParaRPr/>
          </a:p>
          <a:p>
            <a:pPr indent="-342900" lvl="0" marL="457200" rtl="0" algn="l">
              <a:lnSpc>
                <a:spcPct val="90000"/>
              </a:lnSpc>
              <a:spcBef>
                <a:spcPts val="1000"/>
              </a:spcBef>
              <a:spcAft>
                <a:spcPts val="0"/>
              </a:spcAft>
              <a:buClr>
                <a:schemeClr val="dk1"/>
              </a:buClr>
              <a:buSzPts val="1800"/>
              <a:buChar char="•"/>
            </a:pPr>
            <a:r>
              <a:rPr b="0" i="0" lang="en-US">
                <a:solidFill>
                  <a:schemeClr val="dk1"/>
                </a:solidFill>
                <a:latin typeface="Rubik"/>
                <a:ea typeface="Rubik"/>
                <a:cs typeface="Rubik"/>
                <a:sym typeface="Rubik"/>
              </a:rPr>
              <a:t>A </a:t>
            </a:r>
            <a:r>
              <a:rPr b="1" i="0" lang="en-US" u="none" strike="noStrike">
                <a:solidFill>
                  <a:schemeClr val="dk1"/>
                </a:solidFill>
                <a:latin typeface="Rubik"/>
                <a:ea typeface="Rubik"/>
                <a:cs typeface="Rubik"/>
                <a:sym typeface="Rubik"/>
              </a:rPr>
              <a:t>Broadcast</a:t>
            </a:r>
            <a:r>
              <a:rPr b="0" i="0" lang="en-US">
                <a:solidFill>
                  <a:schemeClr val="dk1"/>
                </a:solidFill>
                <a:latin typeface="Rubik"/>
                <a:ea typeface="Rubik"/>
                <a:cs typeface="Rubik"/>
                <a:sym typeface="Rubik"/>
              </a:rPr>
              <a:t> Domain consists of all the devices that will receive any broadcast packet originating from any device within the network segment.</a:t>
            </a:r>
            <a:endParaRPr>
              <a:solidFill>
                <a:schemeClr val="dk1"/>
              </a:solidFill>
              <a:latin typeface="Rubik"/>
              <a:ea typeface="Rubik"/>
              <a:cs typeface="Rubik"/>
              <a:sym typeface="Rubik"/>
            </a:endParaRPr>
          </a:p>
          <a:p>
            <a:pPr indent="-342900" lvl="0" marL="457200" rtl="0" algn="just">
              <a:lnSpc>
                <a:spcPct val="90000"/>
              </a:lnSpc>
              <a:spcBef>
                <a:spcPts val="1000"/>
              </a:spcBef>
              <a:spcAft>
                <a:spcPts val="0"/>
              </a:spcAft>
              <a:buSzPts val="1800"/>
              <a:buChar char="•"/>
            </a:pPr>
            <a:r>
              <a:rPr b="0" i="0" lang="en-US">
                <a:solidFill>
                  <a:schemeClr val="dk1"/>
                </a:solidFill>
                <a:latin typeface="Rubik"/>
                <a:ea typeface="Rubik"/>
                <a:cs typeface="Rubik"/>
                <a:sym typeface="Rubik"/>
              </a:rPr>
              <a:t>In Mention picture, "Computer A" is sending a broadcast and switch will forward it to every ports and all the </a:t>
            </a:r>
            <a:r>
              <a:rPr lang="en-US">
                <a:latin typeface="Rubik"/>
                <a:ea typeface="Rubik"/>
                <a:cs typeface="Rubik"/>
                <a:sym typeface="Rubik"/>
              </a:rPr>
              <a:t>switches</a:t>
            </a:r>
            <a:r>
              <a:rPr b="0" i="0" lang="en-US">
                <a:solidFill>
                  <a:schemeClr val="dk1"/>
                </a:solidFill>
                <a:latin typeface="Rubik"/>
                <a:ea typeface="Rubik"/>
                <a:cs typeface="Rubik"/>
                <a:sym typeface="Rubik"/>
              </a:rPr>
              <a:t> will get a copy of broadcast packet. Every switch will flood the broadcast packet to all the ports. Router also will get a copy of broadcast packet, but the Router will not forward the packet to the next network segment.</a:t>
            </a:r>
            <a:endParaRPr/>
          </a:p>
          <a:p>
            <a:pPr indent="-342900" lvl="0" marL="457200" rtl="0" algn="just">
              <a:lnSpc>
                <a:spcPct val="90000"/>
              </a:lnSpc>
              <a:spcBef>
                <a:spcPts val="1000"/>
              </a:spcBef>
              <a:spcAft>
                <a:spcPts val="0"/>
              </a:spcAft>
              <a:buSzPts val="1800"/>
              <a:buChar char="•"/>
            </a:pPr>
            <a:r>
              <a:rPr b="0" i="0" lang="en-US">
                <a:solidFill>
                  <a:schemeClr val="dk1"/>
                </a:solidFill>
                <a:latin typeface="Rubik"/>
                <a:ea typeface="Rubik"/>
                <a:cs typeface="Rubik"/>
                <a:sym typeface="Rubik"/>
              </a:rPr>
              <a:t>As the number of devices in the Broadcast Domain increases, number of Broadcasts also increases and the quality of the network will come down.</a:t>
            </a:r>
            <a:endParaRPr/>
          </a:p>
          <a:p>
            <a:pPr indent="-228600" lvl="0" marL="457200" rtl="0" algn="l">
              <a:lnSpc>
                <a:spcPct val="90000"/>
              </a:lnSpc>
              <a:spcBef>
                <a:spcPts val="1000"/>
              </a:spcBef>
              <a:spcAft>
                <a:spcPts val="0"/>
              </a:spcAft>
              <a:buClr>
                <a:schemeClr val="dk1"/>
              </a:buClr>
              <a:buSzPts val="1800"/>
              <a:buNone/>
            </a:pPr>
            <a:r>
              <a:t/>
            </a:r>
            <a:endParaRPr>
              <a:solidFill>
                <a:schemeClr val="dk1"/>
              </a:solidFill>
            </a:endParaRPr>
          </a:p>
        </p:txBody>
      </p:sp>
      <p:graphicFrame>
        <p:nvGraphicFramePr>
          <p:cNvPr id="385" name="Google Shape;385;p53"/>
          <p:cNvGraphicFramePr/>
          <p:nvPr/>
        </p:nvGraphicFramePr>
        <p:xfrm>
          <a:off x="3554177" y="4280373"/>
          <a:ext cx="3483073" cy="1927176"/>
        </p:xfrm>
        <a:graphic>
          <a:graphicData uri="http://schemas.openxmlformats.org/presentationml/2006/ole">
            <mc:AlternateContent>
              <mc:Choice Requires="v">
                <p:oleObj r:id="rId4" imgH="1927176" imgW="3483073" progId="Paint.Picture" spid="_x0000_s1">
                  <p:embed/>
                </p:oleObj>
              </mc:Choice>
              <mc:Fallback>
                <p:oleObj r:id="rId5" imgH="1927176" imgW="3483073" progId="Paint.Picture">
                  <p:embed/>
                  <p:pic>
                    <p:nvPicPr>
                      <p:cNvPr id="385" name="Google Shape;385;p53"/>
                      <p:cNvPicPr preferRelativeResize="0"/>
                      <p:nvPr/>
                    </p:nvPicPr>
                    <p:blipFill rotWithShape="1">
                      <a:blip r:embed="rId6">
                        <a:alphaModFix/>
                      </a:blip>
                      <a:srcRect b="0" l="0" r="0" t="0"/>
                      <a:stretch/>
                    </p:blipFill>
                    <p:spPr>
                      <a:xfrm>
                        <a:off x="3554177" y="4280373"/>
                        <a:ext cx="3483073" cy="1927176"/>
                      </a:xfrm>
                      <a:prstGeom prst="rect">
                        <a:avLst/>
                      </a:prstGeom>
                      <a:noFill/>
                      <a:ln>
                        <a:noFill/>
                      </a:ln>
                    </p:spPr>
                  </p:pic>
                </p:oleObj>
              </mc:Fallback>
            </mc:AlternateContent>
          </a:graphicData>
        </a:graphic>
      </p:graphicFrame>
      <p:sp>
        <p:nvSpPr>
          <p:cNvPr id="386" name="Google Shape;386;p53"/>
          <p:cNvSpPr txBox="1"/>
          <p:nvPr/>
        </p:nvSpPr>
        <p:spPr>
          <a:xfrm>
            <a:off x="2588689" y="6393256"/>
            <a:ext cx="58914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273239"/>
                </a:solidFill>
                <a:latin typeface="Times New Roman"/>
                <a:ea typeface="Times New Roman"/>
                <a:cs typeface="Times New Roman"/>
                <a:sym typeface="Times New Roman"/>
              </a:rPr>
              <a:t>Figure 30 </a:t>
            </a:r>
            <a:r>
              <a:rPr b="0" i="0" lang="en-US" sz="1600" u="none" cap="none" strike="noStrike">
                <a:solidFill>
                  <a:srgbClr val="273239"/>
                </a:solidFill>
                <a:latin typeface="Times New Roman"/>
                <a:ea typeface="Times New Roman"/>
                <a:cs typeface="Times New Roman"/>
                <a:sym typeface="Times New Roman"/>
              </a:rPr>
              <a:t>Shows broadcast domain in detail with the connection</a:t>
            </a:r>
            <a:r>
              <a:rPr b="0" i="0" lang="en-US" sz="1400" u="none" cap="none" strike="noStrike">
                <a:solidFill>
                  <a:srgbClr val="273239"/>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4"/>
          <p:cNvSpPr txBox="1"/>
          <p:nvPr>
            <p:ph type="title"/>
          </p:nvPr>
        </p:nvSpPr>
        <p:spPr>
          <a:xfrm>
            <a:off x="-1" y="0"/>
            <a:ext cx="6391373"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Difference Between Collision and Broadcast Domain</a:t>
            </a:r>
            <a:endParaRPr/>
          </a:p>
        </p:txBody>
      </p:sp>
      <p:graphicFrame>
        <p:nvGraphicFramePr>
          <p:cNvPr id="392" name="Google Shape;392;p54"/>
          <p:cNvGraphicFramePr/>
          <p:nvPr/>
        </p:nvGraphicFramePr>
        <p:xfrm>
          <a:off x="480767" y="1461155"/>
          <a:ext cx="3000000" cy="3000000"/>
        </p:xfrm>
        <a:graphic>
          <a:graphicData uri="http://schemas.openxmlformats.org/drawingml/2006/table">
            <a:tbl>
              <a:tblPr>
                <a:noFill/>
                <a:tableStyleId>{CE01B0E5-1562-4966-BE4F-FABBAF2BCDC2}</a:tableStyleId>
              </a:tblPr>
              <a:tblGrid>
                <a:gridCol w="3987550"/>
                <a:gridCol w="3987550"/>
              </a:tblGrid>
              <a:tr h="338050">
                <a:tc>
                  <a:txBody>
                    <a:bodyPr/>
                    <a:lstStyle/>
                    <a:p>
                      <a:pPr indent="0" lvl="0" marL="0" marR="0" rtl="0" algn="ctr">
                        <a:lnSpc>
                          <a:spcPct val="100000"/>
                        </a:lnSpc>
                        <a:spcBef>
                          <a:spcPts val="0"/>
                        </a:spcBef>
                        <a:spcAft>
                          <a:spcPts val="0"/>
                        </a:spcAft>
                        <a:buNone/>
                      </a:pPr>
                      <a:r>
                        <a:rPr b="1" lang="en-US" sz="1400" u="none" cap="none" strike="noStrike"/>
                        <a:t>Collision Domain</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400" u="none" cap="none" strike="noStrike"/>
                        <a:t>Broadcast Domain</a:t>
                      </a:r>
                      <a:endParaRPr/>
                    </a:p>
                  </a:txBody>
                  <a:tcPr marT="45725" marB="45725" marR="91450" marL="91450" anchor="ctr"/>
                </a:tc>
              </a:tr>
              <a:tr h="574675">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The Collision domain is a network section that allows traffic to flow forward and backward.</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A Broadcast domain is a type of Domain wherein traffic flows all over the network.</a:t>
                      </a:r>
                      <a:endParaRPr/>
                    </a:p>
                  </a:txBody>
                  <a:tcPr marT="45725" marB="45725" marR="91450" marL="91450" anchor="ctr"/>
                </a:tc>
              </a:tr>
              <a:tr h="811325">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The Collision domain refers to a set of devices in which packet collision could occur.</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Broadcast domain refers to a logical set of reachable computer systems without using a router.</a:t>
                      </a:r>
                      <a:endParaRPr/>
                    </a:p>
                  </a:txBody>
                  <a:tcPr marT="45725" marB="45725" marR="91450" marL="91450" anchor="ctr"/>
                </a:tc>
              </a:tr>
              <a:tr h="811325">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The devices might include the devices of other IP subnetworks.</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Broadcast Domain is never limited to the specific IP subnetwork for all types of IP broadcasts.</a:t>
                      </a:r>
                      <a:endParaRPr/>
                    </a:p>
                  </a:txBody>
                  <a:tcPr marT="45725" marB="45725" marR="91450" marL="91450" anchor="ctr"/>
                </a:tc>
              </a:tr>
              <a:tr h="811325">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Packet collision occurs as multiple devices transmit data on a single wire link.</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The broadcast domain mostly uses a switched environment to broadcast, so no collision occurs.</a:t>
                      </a:r>
                      <a:endParaRPr/>
                    </a:p>
                  </a:txBody>
                  <a:tcPr marT="45725" marB="45725" marR="91450" marL="91450" anchor="ctr"/>
                </a:tc>
              </a:tr>
              <a:tr h="574675">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Switches will break in the collision domain.</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Switches will never break in the broadcast domain.</a:t>
                      </a:r>
                      <a:endParaRPr/>
                    </a:p>
                  </a:txBody>
                  <a:tcPr marT="45725" marB="45725" marR="91450" marL="91450" anchor="ctr"/>
                </a:tc>
              </a:tr>
              <a:tr h="574675">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In, collision domain, every port on a router are in the separate broadcast domains.</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All ports on a switch or a hub likely to be in the same broadcast domain.</a:t>
                      </a:r>
                      <a:endParaRPr/>
                    </a:p>
                  </a:txBody>
                  <a:tcPr marT="45725" marB="45725" marR="91450" marL="91450"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0"/>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800"/>
              <a:buFont typeface="Times New Roman"/>
              <a:buNone/>
            </a:pPr>
            <a:r>
              <a:rPr b="1" lang="en-US"/>
              <a:t>Network Components</a:t>
            </a:r>
            <a:endParaRPr/>
          </a:p>
        </p:txBody>
      </p:sp>
      <p:sp>
        <p:nvSpPr>
          <p:cNvPr id="116" name="Google Shape;116;p10"/>
          <p:cNvSpPr txBox="1"/>
          <p:nvPr>
            <p:ph idx="1" type="body"/>
          </p:nvPr>
        </p:nvSpPr>
        <p:spPr>
          <a:xfrm>
            <a:off x="203200" y="986972"/>
            <a:ext cx="8621486" cy="1435718"/>
          </a:xfrm>
          <a:prstGeom prst="rect">
            <a:avLst/>
          </a:prstGeom>
          <a:noFill/>
          <a:ln>
            <a:noFill/>
          </a:ln>
        </p:spPr>
        <p:txBody>
          <a:bodyPr anchorCtr="0" anchor="ctr" bIns="0" lIns="0" spcFirstLastPara="1" rIns="0" wrap="square" tIns="0">
            <a:normAutofit/>
          </a:bodyPr>
          <a:lstStyle/>
          <a:p>
            <a:pPr indent="0" lvl="0" marL="0" marR="0" rtl="0" algn="just">
              <a:lnSpc>
                <a:spcPct val="90000"/>
              </a:lnSpc>
              <a:spcBef>
                <a:spcPts val="0"/>
              </a:spcBef>
              <a:spcAft>
                <a:spcPts val="0"/>
              </a:spcAft>
              <a:buClr>
                <a:schemeClr val="dk1"/>
              </a:buClr>
              <a:buSzPts val="2800"/>
              <a:buFont typeface="Times New Roman"/>
              <a:buNone/>
            </a:pPr>
            <a:r>
              <a:rPr b="1" i="0" lang="en-US" sz="1800" u="none" cap="none" strike="noStrike">
                <a:solidFill>
                  <a:schemeClr val="dk1"/>
                </a:solidFill>
                <a:latin typeface="Times New Roman"/>
                <a:ea typeface="Times New Roman"/>
                <a:cs typeface="Times New Roman"/>
                <a:sym typeface="Times New Roman"/>
              </a:rPr>
              <a:t>End Devices :</a:t>
            </a:r>
            <a:r>
              <a:rPr b="0" i="0" lang="en-US" sz="1800" u="none" cap="none" strike="noStrike">
                <a:solidFill>
                  <a:schemeClr val="dk1"/>
                </a:solidFill>
                <a:latin typeface="Times New Roman"/>
                <a:ea typeface="Times New Roman"/>
                <a:cs typeface="Times New Roman"/>
                <a:sym typeface="Times New Roman"/>
              </a:rPr>
              <a:t> PC, Laptop, Mobile</a:t>
            </a:r>
            <a:endParaRPr sz="1800">
              <a:latin typeface="Times New Roman"/>
              <a:ea typeface="Times New Roman"/>
              <a:cs typeface="Times New Roman"/>
              <a:sym typeface="Times New Roman"/>
            </a:endParaRPr>
          </a:p>
          <a:p>
            <a:pPr indent="0" lvl="0" marL="0" marR="0" rtl="0" algn="just">
              <a:lnSpc>
                <a:spcPct val="90000"/>
              </a:lnSpc>
              <a:spcBef>
                <a:spcPts val="0"/>
              </a:spcBef>
              <a:spcAft>
                <a:spcPts val="0"/>
              </a:spcAft>
              <a:buClr>
                <a:schemeClr val="dk1"/>
              </a:buClr>
              <a:buSzPts val="2800"/>
              <a:buFont typeface="Times New Roman"/>
              <a:buNone/>
            </a:pPr>
            <a:r>
              <a:rPr b="1" i="0" lang="en-US" sz="1800" u="none" cap="none" strike="noStrike">
                <a:solidFill>
                  <a:schemeClr val="dk1"/>
                </a:solidFill>
                <a:latin typeface="Times New Roman"/>
                <a:ea typeface="Times New Roman"/>
                <a:cs typeface="Times New Roman"/>
                <a:sym typeface="Times New Roman"/>
              </a:rPr>
              <a:t>Connecting Devices: </a:t>
            </a:r>
            <a:r>
              <a:rPr b="0" i="0" lang="en-US" sz="1800" u="none" cap="none" strike="noStrike">
                <a:solidFill>
                  <a:schemeClr val="dk1"/>
                </a:solidFill>
                <a:latin typeface="Times New Roman"/>
                <a:ea typeface="Times New Roman"/>
                <a:cs typeface="Times New Roman"/>
                <a:sym typeface="Times New Roman"/>
              </a:rPr>
              <a:t>Hubs, Switches, Routers</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90000"/>
              </a:lnSpc>
              <a:spcBef>
                <a:spcPts val="0"/>
              </a:spcBef>
              <a:spcAft>
                <a:spcPts val="0"/>
              </a:spcAft>
              <a:buClr>
                <a:schemeClr val="dk1"/>
              </a:buClr>
              <a:buSzPts val="2800"/>
              <a:buFont typeface="Times New Roman"/>
              <a:buNone/>
            </a:pPr>
            <a:r>
              <a:rPr b="1" i="0" lang="en-US" sz="1800" u="none" cap="none" strike="noStrike">
                <a:solidFill>
                  <a:schemeClr val="dk1"/>
                </a:solidFill>
                <a:latin typeface="Times New Roman"/>
                <a:ea typeface="Times New Roman"/>
                <a:cs typeface="Times New Roman"/>
                <a:sym typeface="Times New Roman"/>
              </a:rPr>
              <a:t>Transmission Media: </a:t>
            </a:r>
            <a:r>
              <a:rPr b="0" i="0" lang="en-US" sz="1800" u="none" cap="none" strike="noStrike">
                <a:solidFill>
                  <a:schemeClr val="dk1"/>
                </a:solidFill>
                <a:latin typeface="Times New Roman"/>
                <a:ea typeface="Times New Roman"/>
                <a:cs typeface="Times New Roman"/>
                <a:sym typeface="Times New Roman"/>
              </a:rPr>
              <a:t>Wired, Wireless Media</a:t>
            </a:r>
            <a:endParaRPr sz="1800">
              <a:latin typeface="Times New Roman"/>
              <a:ea typeface="Times New Roman"/>
              <a:cs typeface="Times New Roman"/>
              <a:sym typeface="Times New Roman"/>
            </a:endParaRPr>
          </a:p>
          <a:p>
            <a:pPr indent="0" lvl="0" marL="0" marR="0" rtl="0" algn="just">
              <a:lnSpc>
                <a:spcPct val="90000"/>
              </a:lnSpc>
              <a:spcBef>
                <a:spcPts val="0"/>
              </a:spcBef>
              <a:spcAft>
                <a:spcPts val="0"/>
              </a:spcAft>
              <a:buClr>
                <a:schemeClr val="dk1"/>
              </a:buClr>
              <a:buSzPts val="2800"/>
              <a:buFont typeface="Times New Roman"/>
              <a:buNone/>
            </a:pPr>
            <a:r>
              <a:rPr b="1" i="0" lang="en-US" sz="1800" u="none" cap="none" strike="noStrike">
                <a:solidFill>
                  <a:schemeClr val="dk1"/>
                </a:solidFill>
                <a:latin typeface="Times New Roman"/>
                <a:ea typeface="Times New Roman"/>
                <a:cs typeface="Times New Roman"/>
                <a:sym typeface="Times New Roman"/>
              </a:rPr>
              <a:t>Software:</a:t>
            </a:r>
            <a:r>
              <a:rPr b="0" i="0" lang="en-US" sz="1800" u="none" cap="none" strike="noStrike">
                <a:solidFill>
                  <a:schemeClr val="dk1"/>
                </a:solidFill>
                <a:latin typeface="Times New Roman"/>
                <a:ea typeface="Times New Roman"/>
                <a:cs typeface="Times New Roman"/>
                <a:sym typeface="Times New Roman"/>
              </a:rPr>
              <a:t> Operating Systems for PCs and Connecting Devices</a:t>
            </a:r>
            <a:endParaRPr sz="1800">
              <a:latin typeface="Times New Roman"/>
              <a:ea typeface="Times New Roman"/>
              <a:cs typeface="Times New Roman"/>
              <a:sym typeface="Times New Roman"/>
            </a:endParaRPr>
          </a:p>
        </p:txBody>
      </p:sp>
      <p:pic>
        <p:nvPicPr>
          <p:cNvPr descr="See the source image" id="117" name="Google Shape;117;p10"/>
          <p:cNvPicPr preferRelativeResize="0"/>
          <p:nvPr/>
        </p:nvPicPr>
        <p:blipFill rotWithShape="1">
          <a:blip r:embed="rId3">
            <a:alphaModFix/>
          </a:blip>
          <a:srcRect b="0" l="0" r="0" t="0"/>
          <a:stretch/>
        </p:blipFill>
        <p:spPr>
          <a:xfrm>
            <a:off x="646771" y="2422690"/>
            <a:ext cx="7734343" cy="3598976"/>
          </a:xfrm>
          <a:prstGeom prst="rect">
            <a:avLst/>
          </a:prstGeom>
          <a:noFill/>
          <a:ln>
            <a:noFill/>
          </a:ln>
        </p:spPr>
      </p:pic>
      <p:sp>
        <p:nvSpPr>
          <p:cNvPr id="118" name="Google Shape;118;p10"/>
          <p:cNvSpPr txBox="1"/>
          <p:nvPr/>
        </p:nvSpPr>
        <p:spPr>
          <a:xfrm>
            <a:off x="1903956" y="6275540"/>
            <a:ext cx="4878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u="none" cap="none" strike="noStrike">
                <a:solidFill>
                  <a:srgbClr val="000000"/>
                </a:solidFill>
                <a:latin typeface="Times New Roman"/>
                <a:ea typeface="Times New Roman"/>
                <a:cs typeface="Times New Roman"/>
                <a:sym typeface="Times New Roman"/>
              </a:rPr>
              <a:t>Figure 1 </a:t>
            </a:r>
            <a:r>
              <a:rPr b="0" i="0" lang="en-US" u="none" cap="none" strike="noStrike">
                <a:solidFill>
                  <a:srgbClr val="000000"/>
                </a:solidFill>
                <a:latin typeface="Times New Roman"/>
                <a:ea typeface="Times New Roman"/>
                <a:cs typeface="Times New Roman"/>
                <a:sym typeface="Times New Roman"/>
              </a:rPr>
              <a:t>Shows the network components in detail.</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Recent Network Trends</a:t>
            </a:r>
            <a:endParaRPr b="1"/>
          </a:p>
        </p:txBody>
      </p:sp>
      <p:sp>
        <p:nvSpPr>
          <p:cNvPr id="398" name="Google Shape;398;p55"/>
          <p:cNvSpPr txBox="1"/>
          <p:nvPr>
            <p:ph idx="1" type="body"/>
          </p:nvPr>
        </p:nvSpPr>
        <p:spPr>
          <a:xfrm>
            <a:off x="0" y="914040"/>
            <a:ext cx="8830491" cy="3977280"/>
          </a:xfrm>
          <a:prstGeom prst="rect">
            <a:avLst/>
          </a:prstGeom>
          <a:noFill/>
          <a:ln>
            <a:noFill/>
          </a:ln>
        </p:spPr>
        <p:txBody>
          <a:bodyPr anchorCtr="0" anchor="t" bIns="0" lIns="0" spcFirstLastPara="1" rIns="0" wrap="square" tIns="0">
            <a:noAutofit/>
          </a:bodyPr>
          <a:lstStyle/>
          <a:p>
            <a:pPr indent="0" lvl="0" marL="114300" rtl="0" algn="just">
              <a:lnSpc>
                <a:spcPct val="90000"/>
              </a:lnSpc>
              <a:spcBef>
                <a:spcPts val="1000"/>
              </a:spcBef>
              <a:spcAft>
                <a:spcPts val="0"/>
              </a:spcAft>
              <a:buSzPts val="1800"/>
              <a:buNone/>
            </a:pPr>
            <a:r>
              <a:rPr b="0" i="0" lang="en-US">
                <a:solidFill>
                  <a:schemeClr val="dk1"/>
                </a:solidFill>
                <a:highlight>
                  <a:srgbClr val="FFFFFF"/>
                </a:highlight>
                <a:latin typeface="Times New Roman"/>
                <a:ea typeface="Times New Roman"/>
                <a:cs typeface="Times New Roman"/>
                <a:sym typeface="Times New Roman"/>
              </a:rPr>
              <a:t>Several networking trends affect organizations and consumers:</a:t>
            </a:r>
            <a:endParaRPr/>
          </a:p>
          <a:p>
            <a:pPr indent="-342900" lvl="0" marL="457200" rtl="0" algn="just">
              <a:lnSpc>
                <a:spcPct val="90000"/>
              </a:lnSpc>
              <a:spcBef>
                <a:spcPts val="1000"/>
              </a:spcBef>
              <a:spcAft>
                <a:spcPts val="0"/>
              </a:spcAft>
              <a:buSzPts val="1800"/>
              <a:buFont typeface="Arial"/>
              <a:buChar char="•"/>
            </a:pPr>
            <a:r>
              <a:rPr b="1" i="0" lang="en-US">
                <a:solidFill>
                  <a:schemeClr val="dk1"/>
                </a:solidFill>
                <a:highlight>
                  <a:srgbClr val="FFFFFF"/>
                </a:highlight>
                <a:latin typeface="Times New Roman"/>
                <a:ea typeface="Times New Roman"/>
                <a:cs typeface="Times New Roman"/>
                <a:sym typeface="Times New Roman"/>
              </a:rPr>
              <a:t>Bring Your Own Device (BYOD):</a:t>
            </a:r>
            <a:r>
              <a:rPr b="0" i="0" lang="en-US">
                <a:solidFill>
                  <a:schemeClr val="dk1"/>
                </a:solidFill>
                <a:highlight>
                  <a:srgbClr val="FFFFFF"/>
                </a:highlight>
                <a:latin typeface="Times New Roman"/>
                <a:ea typeface="Times New Roman"/>
                <a:cs typeface="Times New Roman"/>
                <a:sym typeface="Times New Roman"/>
              </a:rPr>
              <a:t> BYOD enables end users the freedom to use personal tools to access information and communicate across a business or campus network. These include laptops, notebooks, tablets, smartphones, and e-readers. These may be purchased by the company or school, purchased by the individual, or both.</a:t>
            </a:r>
            <a:endParaRPr/>
          </a:p>
          <a:p>
            <a:pPr indent="-342900" lvl="0" marL="457200" rtl="0" algn="just">
              <a:lnSpc>
                <a:spcPct val="90000"/>
              </a:lnSpc>
              <a:spcBef>
                <a:spcPts val="1000"/>
              </a:spcBef>
              <a:spcAft>
                <a:spcPts val="0"/>
              </a:spcAft>
              <a:buSzPts val="1800"/>
              <a:buFont typeface="Arial"/>
              <a:buChar char="•"/>
            </a:pPr>
            <a:r>
              <a:rPr b="1" i="0" lang="en-US">
                <a:solidFill>
                  <a:schemeClr val="dk1"/>
                </a:solidFill>
                <a:highlight>
                  <a:srgbClr val="FFFFFF"/>
                </a:highlight>
                <a:latin typeface="Times New Roman"/>
                <a:ea typeface="Times New Roman"/>
                <a:cs typeface="Times New Roman"/>
                <a:sym typeface="Times New Roman"/>
              </a:rPr>
              <a:t>Online collaboration</a:t>
            </a:r>
            <a:r>
              <a:rPr b="0" i="0" lang="en-US">
                <a:solidFill>
                  <a:schemeClr val="dk1"/>
                </a:solidFill>
                <a:highlight>
                  <a:srgbClr val="FFFFFF"/>
                </a:highlight>
                <a:latin typeface="Times New Roman"/>
                <a:ea typeface="Times New Roman"/>
                <a:cs typeface="Times New Roman"/>
                <a:sym typeface="Times New Roman"/>
              </a:rPr>
              <a:t>: Collaboration is defined as “the act of working with another or others on a joint project.” Collaboration tools, like Cisco WebEx give employees, students, teachers, customers, and partners a way to instantly connect, interact, and achieve their objectives. Collaboration is also a priority in education. Students need to collaborate to assist each other in learning, to develop the team skills used in the workforce, and work together on team-based projects.</a:t>
            </a:r>
            <a:endParaRPr/>
          </a:p>
          <a:p>
            <a:pPr indent="-342900" lvl="0" marL="457200" rtl="0" algn="just">
              <a:lnSpc>
                <a:spcPct val="90000"/>
              </a:lnSpc>
              <a:spcBef>
                <a:spcPts val="1000"/>
              </a:spcBef>
              <a:spcAft>
                <a:spcPts val="0"/>
              </a:spcAft>
              <a:buSzPts val="1800"/>
              <a:buFont typeface="Arial"/>
              <a:buChar char="•"/>
            </a:pPr>
            <a:r>
              <a:rPr b="1" i="0" lang="en-US">
                <a:solidFill>
                  <a:schemeClr val="dk1"/>
                </a:solidFill>
                <a:highlight>
                  <a:srgbClr val="FFFFFF"/>
                </a:highlight>
                <a:latin typeface="Times New Roman"/>
                <a:ea typeface="Times New Roman"/>
                <a:cs typeface="Times New Roman"/>
                <a:sym typeface="Times New Roman"/>
              </a:rPr>
              <a:t>Video communications: </a:t>
            </a:r>
            <a:r>
              <a:rPr b="0" i="0" lang="en-US">
                <a:solidFill>
                  <a:schemeClr val="dk1"/>
                </a:solidFill>
                <a:highlight>
                  <a:srgbClr val="FFFFFF"/>
                </a:highlight>
                <a:latin typeface="Times New Roman"/>
                <a:ea typeface="Times New Roman"/>
                <a:cs typeface="Times New Roman"/>
                <a:sym typeface="Times New Roman"/>
              </a:rPr>
              <a:t>Video conferencing is a powerful tool for communicating with others, both locally and globally. Video is becoming a critical requirement for effective collaboration as organizations extend across geographic and cultural boundaries.</a:t>
            </a:r>
            <a:endParaRPr/>
          </a:p>
          <a:p>
            <a:pPr indent="-342900" lvl="0" marL="457200" rtl="0" algn="just">
              <a:lnSpc>
                <a:spcPct val="90000"/>
              </a:lnSpc>
              <a:spcBef>
                <a:spcPts val="1000"/>
              </a:spcBef>
              <a:spcAft>
                <a:spcPts val="0"/>
              </a:spcAft>
              <a:buSzPts val="1800"/>
              <a:buFont typeface="Arial"/>
              <a:buChar char="•"/>
            </a:pPr>
            <a:r>
              <a:rPr b="1" i="0" lang="en-US">
                <a:solidFill>
                  <a:schemeClr val="dk1"/>
                </a:solidFill>
                <a:highlight>
                  <a:srgbClr val="FFFFFF"/>
                </a:highlight>
                <a:latin typeface="Times New Roman"/>
                <a:ea typeface="Times New Roman"/>
                <a:cs typeface="Times New Roman"/>
                <a:sym typeface="Times New Roman"/>
              </a:rPr>
              <a:t>Cloud Computing</a:t>
            </a:r>
            <a:r>
              <a:rPr b="0" i="0" lang="en-US">
                <a:solidFill>
                  <a:schemeClr val="dk1"/>
                </a:solidFill>
                <a:highlight>
                  <a:srgbClr val="FFFFFF"/>
                </a:highlight>
                <a:latin typeface="Times New Roman"/>
                <a:ea typeface="Times New Roman"/>
                <a:cs typeface="Times New Roman"/>
                <a:sym typeface="Times New Roman"/>
              </a:rPr>
              <a:t>: Cloud computing is one of the ways that we access and store data. Cloud computing allows us to store personal files, even backup an entire drive on servers over the internet. Applications such as word processing and photo editing can be accessed using the cloud.</a:t>
            </a:r>
            <a:endParaRPr/>
          </a:p>
        </p:txBody>
      </p:sp>
      <p:sp>
        <p:nvSpPr>
          <p:cNvPr id="399" name="Google Shape;399;p55"/>
          <p:cNvSpPr txBox="1"/>
          <p:nvPr/>
        </p:nvSpPr>
        <p:spPr>
          <a:xfrm>
            <a:off x="274320" y="5319117"/>
            <a:ext cx="8595300" cy="1293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Network security:</a:t>
            </a:r>
            <a:r>
              <a:rPr lang="en-US"/>
              <a:t> </a:t>
            </a:r>
            <a:r>
              <a:rPr b="0" i="0" lang="en-US" sz="1600" u="none" cap="none" strike="noStrike">
                <a:solidFill>
                  <a:schemeClr val="dk1"/>
                </a:solidFill>
                <a:highlight>
                  <a:srgbClr val="FFFFFF"/>
                </a:highlight>
                <a:latin typeface="Times New Roman"/>
                <a:ea typeface="Times New Roman"/>
                <a:cs typeface="Times New Roman"/>
                <a:sym typeface="Times New Roman"/>
              </a:rPr>
              <a:t>Network security is an integral part of computer networking</a:t>
            </a:r>
            <a:r>
              <a:rPr b="0" i="0" lang="en-US" sz="1600" u="none" cap="none" strike="noStrike">
                <a:solidFill>
                  <a:schemeClr val="dk1"/>
                </a:solidFill>
                <a:latin typeface="Times New Roman"/>
                <a:ea typeface="Times New Roman"/>
                <a:cs typeface="Times New Roman"/>
                <a:sym typeface="Times New Roman"/>
              </a:rPr>
              <a:t>. Some common security threats are </a:t>
            </a:r>
            <a:r>
              <a:rPr b="0" i="0" lang="en-US" sz="1600" u="none" cap="none" strike="noStrike">
                <a:solidFill>
                  <a:schemeClr val="dk1"/>
                </a:solidFill>
                <a:highlight>
                  <a:srgbClr val="FFFFFF"/>
                </a:highlight>
                <a:latin typeface="Times New Roman"/>
                <a:ea typeface="Times New Roman"/>
                <a:cs typeface="Times New Roman"/>
                <a:sym typeface="Times New Roman"/>
              </a:rPr>
              <a:t>Viruses,  worms, Trojan horses, Spyware and adware, Zero-day attacks, Threat actor attacks, Denial of service attacks, Identity theft, etc. Further, security solutions can be Antivirus and antispyware, Firewall filtering, etc.  </a:t>
            </a:r>
            <a:endParaRPr b="0" i="0" sz="16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Cisco Packet Tracer</a:t>
            </a:r>
            <a:endParaRPr/>
          </a:p>
        </p:txBody>
      </p:sp>
      <p:pic>
        <p:nvPicPr>
          <p:cNvPr id="405" name="Google Shape;405;p56"/>
          <p:cNvPicPr preferRelativeResize="0"/>
          <p:nvPr/>
        </p:nvPicPr>
        <p:blipFill rotWithShape="1">
          <a:blip r:embed="rId3">
            <a:alphaModFix/>
          </a:blip>
          <a:srcRect b="0" l="0" r="0" t="0"/>
          <a:stretch/>
        </p:blipFill>
        <p:spPr>
          <a:xfrm>
            <a:off x="1363700" y="1596224"/>
            <a:ext cx="7402049" cy="4228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7"/>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Cisco Packet Tracer</a:t>
            </a:r>
            <a:endParaRPr/>
          </a:p>
        </p:txBody>
      </p:sp>
      <p:pic>
        <p:nvPicPr>
          <p:cNvPr id="411" name="Google Shape;411;p57"/>
          <p:cNvPicPr preferRelativeResize="0"/>
          <p:nvPr/>
        </p:nvPicPr>
        <p:blipFill rotWithShape="1">
          <a:blip r:embed="rId3">
            <a:alphaModFix/>
          </a:blip>
          <a:srcRect b="0" l="0" r="0" t="0"/>
          <a:stretch/>
        </p:blipFill>
        <p:spPr>
          <a:xfrm>
            <a:off x="254524" y="1180904"/>
            <a:ext cx="9106292" cy="501772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8"/>
          <p:cNvSpPr txBox="1"/>
          <p:nvPr>
            <p:ph type="title"/>
          </p:nvPr>
        </p:nvSpPr>
        <p:spPr>
          <a:xfrm>
            <a:off x="388937" y="211932"/>
            <a:ext cx="8145463" cy="685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Simulation, Visualization, Collaboration</a:t>
            </a:r>
            <a:endParaRPr b="1"/>
          </a:p>
        </p:txBody>
      </p:sp>
      <p:pic>
        <p:nvPicPr>
          <p:cNvPr id="417" name="Google Shape;417;p58"/>
          <p:cNvPicPr preferRelativeResize="0"/>
          <p:nvPr/>
        </p:nvPicPr>
        <p:blipFill rotWithShape="1">
          <a:blip r:embed="rId3">
            <a:alphaModFix/>
          </a:blip>
          <a:srcRect b="0" l="0" r="0" t="0"/>
          <a:stretch/>
        </p:blipFill>
        <p:spPr>
          <a:xfrm>
            <a:off x="304800" y="1331913"/>
            <a:ext cx="3865563" cy="3117850"/>
          </a:xfrm>
          <a:prstGeom prst="rect">
            <a:avLst/>
          </a:prstGeom>
          <a:noFill/>
          <a:ln>
            <a:noFill/>
          </a:ln>
        </p:spPr>
      </p:pic>
      <p:pic>
        <p:nvPicPr>
          <p:cNvPr id="418" name="Google Shape;418;p58"/>
          <p:cNvPicPr preferRelativeResize="0"/>
          <p:nvPr/>
        </p:nvPicPr>
        <p:blipFill rotWithShape="1">
          <a:blip r:embed="rId4">
            <a:alphaModFix/>
          </a:blip>
          <a:srcRect b="0" l="0" r="0" t="0"/>
          <a:stretch/>
        </p:blipFill>
        <p:spPr>
          <a:xfrm>
            <a:off x="2209800" y="2286000"/>
            <a:ext cx="3810000" cy="2738438"/>
          </a:xfrm>
          <a:prstGeom prst="rect">
            <a:avLst/>
          </a:prstGeom>
          <a:noFill/>
          <a:ln cap="flat" cmpd="sng" w="9525">
            <a:solidFill>
              <a:schemeClr val="accent1"/>
            </a:solidFill>
            <a:prstDash val="solid"/>
            <a:miter lim="800000"/>
            <a:headEnd len="sm" w="sm" type="none"/>
            <a:tailEnd len="sm" w="sm" type="none"/>
          </a:ln>
        </p:spPr>
      </p:pic>
      <p:pic>
        <p:nvPicPr>
          <p:cNvPr id="419" name="Google Shape;419;p58"/>
          <p:cNvPicPr preferRelativeResize="0"/>
          <p:nvPr/>
        </p:nvPicPr>
        <p:blipFill rotWithShape="1">
          <a:blip r:embed="rId5">
            <a:alphaModFix/>
          </a:blip>
          <a:srcRect b="0" l="0" r="0" t="0"/>
          <a:stretch/>
        </p:blipFill>
        <p:spPr>
          <a:xfrm>
            <a:off x="5334000" y="3657600"/>
            <a:ext cx="3598863" cy="2911475"/>
          </a:xfrm>
          <a:prstGeom prst="rect">
            <a:avLst/>
          </a:prstGeom>
          <a:noFill/>
          <a:ln>
            <a:noFill/>
          </a:ln>
        </p:spPr>
      </p:pic>
      <p:sp>
        <p:nvSpPr>
          <p:cNvPr id="420" name="Google Shape;420;p58"/>
          <p:cNvSpPr txBox="1"/>
          <p:nvPr/>
        </p:nvSpPr>
        <p:spPr>
          <a:xfrm>
            <a:off x="1676400" y="5668963"/>
            <a:ext cx="3352800" cy="274637"/>
          </a:xfrm>
          <a:prstGeom prst="rect">
            <a:avLst/>
          </a:prstGeom>
          <a:noFill/>
          <a:ln>
            <a:noFill/>
          </a:ln>
        </p:spPr>
        <p:txBody>
          <a:bodyPr anchorCtr="0" anchor="t" bIns="41050" lIns="82100" spcFirstLastPara="1" rIns="82100" wrap="square" tIns="4105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collaborate on multiuser activities</a:t>
            </a:r>
            <a:endParaRPr/>
          </a:p>
        </p:txBody>
      </p:sp>
      <p:sp>
        <p:nvSpPr>
          <p:cNvPr id="421" name="Google Shape;421;p58"/>
          <p:cNvSpPr/>
          <p:nvPr/>
        </p:nvSpPr>
        <p:spPr>
          <a:xfrm flipH="1">
            <a:off x="4267200" y="1676400"/>
            <a:ext cx="2590800" cy="228600"/>
          </a:xfrm>
          <a:prstGeom prst="rightArrow">
            <a:avLst>
              <a:gd fmla="val 50000" name="adj1"/>
              <a:gd fmla="val 143765" name="adj2"/>
            </a:avLst>
          </a:prstGeom>
          <a:solidFill>
            <a:srgbClr val="ABBF4A"/>
          </a:solidFill>
          <a:ln>
            <a:noFill/>
          </a:ln>
        </p:spPr>
        <p:txBody>
          <a:bodyPr anchorCtr="0" anchor="ctr" bIns="41050" lIns="82100" spcFirstLastPara="1" rIns="82100" wrap="square" tIns="4105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2" name="Google Shape;422;p58"/>
          <p:cNvSpPr/>
          <p:nvPr/>
        </p:nvSpPr>
        <p:spPr>
          <a:xfrm>
            <a:off x="1905000" y="5867400"/>
            <a:ext cx="3429000" cy="228600"/>
          </a:xfrm>
          <a:prstGeom prst="rightArrow">
            <a:avLst>
              <a:gd fmla="val 50000" name="adj1"/>
              <a:gd fmla="val 190278" name="adj2"/>
            </a:avLst>
          </a:prstGeom>
          <a:solidFill>
            <a:srgbClr val="ABBF4A"/>
          </a:solidFill>
          <a:ln>
            <a:noFill/>
          </a:ln>
        </p:spPr>
        <p:txBody>
          <a:bodyPr anchorCtr="0" anchor="ctr" bIns="41050" lIns="82100" spcFirstLastPara="1" rIns="82100" wrap="square" tIns="4105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3" name="Google Shape;423;p58"/>
          <p:cNvSpPr txBox="1"/>
          <p:nvPr/>
        </p:nvSpPr>
        <p:spPr>
          <a:xfrm>
            <a:off x="4495800" y="1477963"/>
            <a:ext cx="2590800" cy="274637"/>
          </a:xfrm>
          <a:prstGeom prst="rect">
            <a:avLst/>
          </a:prstGeom>
          <a:noFill/>
          <a:ln>
            <a:noFill/>
          </a:ln>
        </p:spPr>
        <p:txBody>
          <a:bodyPr anchorCtr="0" anchor="t" bIns="41050" lIns="82100" spcFirstLastPara="1" rIns="82100" wrap="square" tIns="4105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simulate IOS commands</a:t>
            </a:r>
            <a:endParaRPr/>
          </a:p>
        </p:txBody>
      </p:sp>
      <p:sp>
        <p:nvSpPr>
          <p:cNvPr id="424" name="Google Shape;424;p58"/>
          <p:cNvSpPr/>
          <p:nvPr/>
        </p:nvSpPr>
        <p:spPr>
          <a:xfrm flipH="1">
            <a:off x="6096000" y="2971800"/>
            <a:ext cx="2438400" cy="228600"/>
          </a:xfrm>
          <a:prstGeom prst="rightArrow">
            <a:avLst>
              <a:gd fmla="val 50000" name="adj1"/>
              <a:gd fmla="val 135309" name="adj2"/>
            </a:avLst>
          </a:prstGeom>
          <a:solidFill>
            <a:srgbClr val="ABBF4A"/>
          </a:solidFill>
          <a:ln>
            <a:noFill/>
          </a:ln>
        </p:spPr>
        <p:txBody>
          <a:bodyPr anchorCtr="0" anchor="ctr" bIns="41050" lIns="82100" spcFirstLastPara="1" rIns="82100" wrap="square" tIns="4105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5" name="Google Shape;425;p58"/>
          <p:cNvSpPr txBox="1"/>
          <p:nvPr/>
        </p:nvSpPr>
        <p:spPr>
          <a:xfrm>
            <a:off x="6248400" y="2773363"/>
            <a:ext cx="2362200" cy="274637"/>
          </a:xfrm>
          <a:prstGeom prst="rect">
            <a:avLst/>
          </a:prstGeom>
          <a:noFill/>
          <a:ln>
            <a:noFill/>
          </a:ln>
        </p:spPr>
        <p:txBody>
          <a:bodyPr anchorCtr="0" anchor="t" bIns="41050" lIns="82100" spcFirstLastPara="1" rIns="82100" wrap="square" tIns="4105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visualize network traffic</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307943" y="0"/>
            <a:ext cx="8145463" cy="685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Supports Homework and Pre-Lab Prep</a:t>
            </a:r>
            <a:endParaRPr/>
          </a:p>
        </p:txBody>
      </p:sp>
      <p:pic>
        <p:nvPicPr>
          <p:cNvPr id="431" name="Google Shape;431;p59"/>
          <p:cNvPicPr preferRelativeResize="0"/>
          <p:nvPr/>
        </p:nvPicPr>
        <p:blipFill rotWithShape="1">
          <a:blip r:embed="rId3">
            <a:alphaModFix/>
          </a:blip>
          <a:srcRect b="0" l="0" r="0" t="0"/>
          <a:stretch/>
        </p:blipFill>
        <p:spPr>
          <a:xfrm>
            <a:off x="457200" y="1371600"/>
            <a:ext cx="5715000" cy="4286250"/>
          </a:xfrm>
          <a:prstGeom prst="rect">
            <a:avLst/>
          </a:prstGeom>
          <a:noFill/>
          <a:ln>
            <a:noFill/>
          </a:ln>
        </p:spPr>
      </p:pic>
      <p:pic>
        <p:nvPicPr>
          <p:cNvPr id="432" name="Google Shape;432;p59"/>
          <p:cNvPicPr preferRelativeResize="0"/>
          <p:nvPr/>
        </p:nvPicPr>
        <p:blipFill rotWithShape="1">
          <a:blip r:embed="rId4">
            <a:alphaModFix/>
          </a:blip>
          <a:srcRect b="0" l="0" r="0" t="0"/>
          <a:stretch/>
        </p:blipFill>
        <p:spPr>
          <a:xfrm>
            <a:off x="4267200" y="3200400"/>
            <a:ext cx="4724400" cy="3386138"/>
          </a:xfrm>
          <a:prstGeom prst="rect">
            <a:avLst/>
          </a:prstGeom>
          <a:noFill/>
          <a:ln cap="flat" cmpd="sng" w="9525">
            <a:solidFill>
              <a:srgbClr val="C0C0C0"/>
            </a:solidFill>
            <a:prstDash val="solid"/>
            <a:miter lim="800000"/>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0" y="0"/>
            <a:ext cx="4308953" cy="563671"/>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Questions</a:t>
            </a:r>
            <a:endParaRPr/>
          </a:p>
        </p:txBody>
      </p:sp>
      <p:sp>
        <p:nvSpPr>
          <p:cNvPr id="438" name="Google Shape;438;p60"/>
          <p:cNvSpPr/>
          <p:nvPr/>
        </p:nvSpPr>
        <p:spPr>
          <a:xfrm>
            <a:off x="671176" y="1048875"/>
            <a:ext cx="8196300" cy="4961700"/>
          </a:xfrm>
          <a:prstGeom prst="rect">
            <a:avLst/>
          </a:prstGeom>
          <a:solidFill>
            <a:srgbClr val="FFFFFF"/>
          </a:solidFill>
          <a:ln>
            <a:noFill/>
          </a:ln>
        </p:spPr>
        <p:txBody>
          <a:bodyPr anchorCtr="0" anchor="ctr" bIns="158700" lIns="0" spcFirstLastPara="1" rIns="0" wrap="square" tIns="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1.</a:t>
            </a:r>
            <a:r>
              <a:rPr b="0" i="0" lang="en-US" sz="1400" u="none" cap="none" strike="noStrike">
                <a:solidFill>
                  <a:srgbClr val="58585B"/>
                </a:solidFill>
                <a:latin typeface="Times New Roman"/>
                <a:ea typeface="Times New Roman"/>
                <a:cs typeface="Times New Roman"/>
                <a:sym typeface="Times New Roman"/>
              </a:rPr>
              <a:t>During a routine inspection, a technician discovered that software that was installed on a computer was secretly collecting data about websites that were visited by users of the computer. Which type of threat is affecting this computer?</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identity theft</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spyware</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zero-day attack</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DoS attack​</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8585B"/>
              </a:solidFill>
              <a:latin typeface="Times New Roman"/>
              <a:ea typeface="Times New Roman"/>
              <a:cs typeface="Times New Roman"/>
              <a:sym typeface="Times New Roman"/>
            </a:endParaRPr>
          </a:p>
          <a:p>
            <a:pPr indent="-88900" lvl="0" marL="0" marR="0" rtl="0" algn="l">
              <a:lnSpc>
                <a:spcPct val="100000"/>
              </a:lnSpc>
              <a:spcBef>
                <a:spcPts val="0"/>
              </a:spcBef>
              <a:spcAft>
                <a:spcPts val="0"/>
              </a:spcAft>
              <a:buClr>
                <a:srgbClr val="58585B"/>
              </a:buClr>
              <a:buSzPts val="1400"/>
              <a:buFont typeface="Arial"/>
              <a:buAutoNum type="arabicPeriod" startAt="2"/>
            </a:pPr>
            <a:r>
              <a:rPr b="0" i="0" lang="en-US" sz="1400" u="none" cap="none" strike="noStrike">
                <a:solidFill>
                  <a:srgbClr val="58585B"/>
                </a:solidFill>
                <a:latin typeface="Times New Roman"/>
                <a:ea typeface="Times New Roman"/>
                <a:cs typeface="Times New Roman"/>
                <a:sym typeface="Times New Roman"/>
              </a:rPr>
              <a:t>Which term refers to a network that provides secure access to the corporate offices by suppliers, customers and collaborators?</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Internet</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extranet</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extendednet</a:t>
            </a:r>
            <a:endParaRPr b="0" i="0" sz="1400" u="none" cap="none" strike="noStrike">
              <a:solidFill>
                <a:srgbClr val="58585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Intranet</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8585B"/>
              </a:solidFill>
              <a:latin typeface="Times New Roman"/>
              <a:ea typeface="Times New Roman"/>
              <a:cs typeface="Times New Roman"/>
              <a:sym typeface="Times New Roman"/>
            </a:endParaRPr>
          </a:p>
          <a:p>
            <a:pPr indent="-88900" lvl="0" marL="0" marR="0" rtl="0" algn="l">
              <a:lnSpc>
                <a:spcPct val="100000"/>
              </a:lnSpc>
              <a:spcBef>
                <a:spcPts val="0"/>
              </a:spcBef>
              <a:spcAft>
                <a:spcPts val="0"/>
              </a:spcAft>
              <a:buClr>
                <a:srgbClr val="58585B"/>
              </a:buClr>
              <a:buSzPts val="1400"/>
              <a:buFont typeface="Arial"/>
              <a:buAutoNum type="arabicPeriod" startAt="3"/>
            </a:pPr>
            <a:r>
              <a:rPr b="0" i="0" lang="en-US" sz="1400" u="none" cap="none" strike="noStrike">
                <a:solidFill>
                  <a:srgbClr val="58585B"/>
                </a:solidFill>
                <a:latin typeface="Times New Roman"/>
                <a:ea typeface="Times New Roman"/>
                <a:cs typeface="Times New Roman"/>
                <a:sym typeface="Times New Roman"/>
              </a:rPr>
              <a:t>A large corporation has modified its network to allow users to access network resources from their personal laptops and smart phones. Which networking trend does this describe?</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bring your own device</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video conferencing</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cloud computing</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online collaboration</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8585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1"/>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lang="en-US"/>
              <a:t>Questions</a:t>
            </a:r>
            <a:endParaRPr/>
          </a:p>
        </p:txBody>
      </p:sp>
      <p:sp>
        <p:nvSpPr>
          <p:cNvPr id="444" name="Google Shape;444;p61"/>
          <p:cNvSpPr txBox="1"/>
          <p:nvPr/>
        </p:nvSpPr>
        <p:spPr>
          <a:xfrm>
            <a:off x="739749" y="1525275"/>
            <a:ext cx="8046600" cy="27705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rgbClr val="58585B"/>
              </a:buClr>
              <a:buSzPts val="1400"/>
              <a:buFont typeface="Arial"/>
              <a:buAutoNum type="arabicPeriod" startAt="4"/>
            </a:pPr>
            <a:r>
              <a:rPr b="0" i="0" lang="en-US" sz="1400" u="none" cap="none" strike="noStrike">
                <a:solidFill>
                  <a:srgbClr val="58585B"/>
                </a:solidFill>
                <a:latin typeface="Times New Roman"/>
                <a:ea typeface="Times New Roman"/>
                <a:cs typeface="Times New Roman"/>
                <a:sym typeface="Times New Roman"/>
              </a:rPr>
              <a:t>What is an ISP?</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It is a standards body that develops cabling and wiring standards for networking.</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It is a networking device that combines the functionality of several different networking devices in one.</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It is a protocol that establishes how computers within a local network communicate.</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It is an organization that enables individuals and businesses to connect to the Internet.</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8585B"/>
              </a:solidFill>
              <a:latin typeface="Times New Roman"/>
              <a:ea typeface="Times New Roman"/>
              <a:cs typeface="Times New Roman"/>
              <a:sym typeface="Times New Roman"/>
            </a:endParaRPr>
          </a:p>
          <a:p>
            <a:pPr indent="-88900" lvl="0" marL="0" marR="0" rtl="0" algn="l">
              <a:lnSpc>
                <a:spcPct val="100000"/>
              </a:lnSpc>
              <a:spcBef>
                <a:spcPts val="0"/>
              </a:spcBef>
              <a:spcAft>
                <a:spcPts val="0"/>
              </a:spcAft>
              <a:buClr>
                <a:srgbClr val="58585B"/>
              </a:buClr>
              <a:buSzPts val="1400"/>
              <a:buFont typeface="Arial"/>
              <a:buAutoNum type="arabicPeriod" startAt="5"/>
            </a:pPr>
            <a:r>
              <a:rPr b="0" i="0" lang="en-US" sz="1400" u="none" cap="none" strike="noStrike">
                <a:solidFill>
                  <a:srgbClr val="58585B"/>
                </a:solidFill>
                <a:latin typeface="Times New Roman"/>
                <a:ea typeface="Times New Roman"/>
                <a:cs typeface="Times New Roman"/>
                <a:sym typeface="Times New Roman"/>
              </a:rPr>
              <a:t>In which scenario would the use of a WISP be recommended?</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an Internet cafe in a city</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a farm in a rural area without wired broadband access</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an apartment in a building with cable access to the Internet</a:t>
            </a:r>
            <a:endParaRPr/>
          </a:p>
          <a:p>
            <a:pPr indent="0" lvl="0" marL="0" marR="0" rtl="0" algn="l">
              <a:lnSpc>
                <a:spcPct val="100000"/>
              </a:lnSpc>
              <a:spcBef>
                <a:spcPts val="0"/>
              </a:spcBef>
              <a:spcAft>
                <a:spcPts val="0"/>
              </a:spcAft>
              <a:buClr>
                <a:srgbClr val="58585B"/>
              </a:buClr>
              <a:buSzPts val="1400"/>
              <a:buFont typeface="Arial"/>
              <a:buNone/>
            </a:pPr>
            <a:r>
              <a:rPr b="0" i="0" lang="en-US" sz="1400" u="none" cap="none" strike="noStrike">
                <a:solidFill>
                  <a:srgbClr val="58585B"/>
                </a:solidFill>
                <a:latin typeface="Times New Roman"/>
                <a:ea typeface="Times New Roman"/>
                <a:cs typeface="Times New Roman"/>
                <a:sym typeface="Times New Roman"/>
              </a:rPr>
              <a:t>any home with multiple wireless devices</a:t>
            </a:r>
            <a:endParaRPr/>
          </a:p>
          <a:p>
            <a:pPr indent="0" lvl="0" marL="0" marR="0" rtl="0" algn="l">
              <a:lnSpc>
                <a:spcPct val="100000"/>
              </a:lnSpc>
              <a:spcBef>
                <a:spcPts val="0"/>
              </a:spcBef>
              <a:spcAft>
                <a:spcPts val="0"/>
              </a:spcAft>
              <a:buNone/>
            </a:pPr>
            <a:br>
              <a:rPr b="0" i="0" lang="en-US" sz="1000" u="none" cap="none" strike="noStrike">
                <a:solidFill>
                  <a:srgbClr val="58585B"/>
                </a:solidFill>
                <a:latin typeface="Arial"/>
                <a:ea typeface="Arial"/>
                <a:cs typeface="Arial"/>
                <a:sym typeface="Arial"/>
              </a:rPr>
            </a:br>
            <a:endParaRPr b="0" i="0" sz="1000" u="none" cap="none" strike="noStrike">
              <a:solidFill>
                <a:srgbClr val="58585B"/>
              </a:solidFill>
              <a:latin typeface="Arial"/>
              <a:ea typeface="Arial"/>
              <a:cs typeface="Arial"/>
              <a:sym typeface="Arial"/>
            </a:endParaRPr>
          </a:p>
        </p:txBody>
      </p:sp>
      <p:sp>
        <p:nvSpPr>
          <p:cNvPr id="445" name="Google Shape;445;p61"/>
          <p:cNvSpPr txBox="1"/>
          <p:nvPr/>
        </p:nvSpPr>
        <p:spPr>
          <a:xfrm>
            <a:off x="213975" y="5729975"/>
            <a:ext cx="7969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References</a:t>
            </a:r>
            <a:r>
              <a:rPr b="1" lang="en-US" sz="1600">
                <a:solidFill>
                  <a:schemeClr val="dk1"/>
                </a:solidFill>
                <a:latin typeface="Times New Roman"/>
                <a:ea typeface="Times New Roman"/>
                <a:cs typeface="Times New Roman"/>
                <a:sym typeface="Times New Roman"/>
              </a:rPr>
              <a:t> :</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600">
                <a:solidFill>
                  <a:schemeClr val="dk1"/>
                </a:solidFill>
                <a:latin typeface="Times New Roman"/>
                <a:ea typeface="Times New Roman"/>
                <a:cs typeface="Times New Roman"/>
                <a:sym typeface="Times New Roman"/>
              </a:rPr>
              <a:t>Data Communications and Networking’ by Forouzan, 5th Edition, 2013</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600">
                <a:solidFill>
                  <a:schemeClr val="dk1"/>
                </a:solidFill>
                <a:latin typeface="Times New Roman"/>
                <a:ea typeface="Times New Roman"/>
                <a:cs typeface="Times New Roman"/>
                <a:sym typeface="Times New Roman"/>
              </a:rPr>
              <a:t>Netacad course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7"/>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2800"/>
              <a:buFont typeface="Times New Roman"/>
              <a:buNone/>
            </a:pPr>
            <a:r>
              <a:t/>
            </a:r>
            <a:endParaRPr/>
          </a:p>
        </p:txBody>
      </p:sp>
      <p:sp>
        <p:nvSpPr>
          <p:cNvPr id="451" name="Google Shape;451;p27"/>
          <p:cNvSpPr txBox="1"/>
          <p:nvPr>
            <p:ph idx="11" type="ftr"/>
          </p:nvPr>
        </p:nvSpPr>
        <p:spPr>
          <a:xfrm>
            <a:off x="352540" y="6356520"/>
            <a:ext cx="833390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Times New Roman"/>
                <a:ea typeface="Times New Roman"/>
                <a:cs typeface="Times New Roman"/>
                <a:sym typeface="Times New Roman"/>
              </a:rPr>
              <a:t>Computer Networks                      Dr. Vidhu Baggan</a:t>
            </a:r>
            <a:endParaRPr>
              <a:latin typeface="Times New Roman"/>
              <a:ea typeface="Times New Roman"/>
              <a:cs typeface="Times New Roman"/>
              <a:sym typeface="Times New Roman"/>
            </a:endParaRPr>
          </a:p>
        </p:txBody>
      </p:sp>
      <p:pic>
        <p:nvPicPr>
          <p:cNvPr descr="See the source image" id="452" name="Google Shape;452;p27"/>
          <p:cNvPicPr preferRelativeResize="0"/>
          <p:nvPr/>
        </p:nvPicPr>
        <p:blipFill rotWithShape="1">
          <a:blip r:embed="rId3">
            <a:alphaModFix/>
          </a:blip>
          <a:srcRect b="0" l="0" r="0" t="0"/>
          <a:stretch/>
        </p:blipFill>
        <p:spPr>
          <a:xfrm>
            <a:off x="0" y="163513"/>
            <a:ext cx="9143999" cy="653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3"/>
          <p:cNvSpPr txBox="1"/>
          <p:nvPr>
            <p:ph type="title"/>
          </p:nvPr>
        </p:nvSpPr>
        <p:spPr>
          <a:xfrm>
            <a:off x="457200" y="398339"/>
            <a:ext cx="3369365" cy="417443"/>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i="0" lang="en-US">
                <a:solidFill>
                  <a:schemeClr val="dk1"/>
                </a:solidFill>
                <a:latin typeface="Times New Roman"/>
                <a:ea typeface="Times New Roman"/>
                <a:cs typeface="Times New Roman"/>
                <a:sym typeface="Times New Roman"/>
              </a:rPr>
              <a:t>Network Components</a:t>
            </a:r>
            <a:br>
              <a:rPr b="0" i="0" lang="en-US">
                <a:solidFill>
                  <a:srgbClr val="FFFFFF"/>
                </a:solidFill>
                <a:latin typeface="Arial"/>
                <a:ea typeface="Arial"/>
                <a:cs typeface="Arial"/>
                <a:sym typeface="Arial"/>
              </a:rPr>
            </a:br>
            <a:endParaRPr/>
          </a:p>
        </p:txBody>
      </p:sp>
      <p:sp>
        <p:nvSpPr>
          <p:cNvPr id="124" name="Google Shape;124;p43"/>
          <p:cNvSpPr txBox="1"/>
          <p:nvPr>
            <p:ph idx="1" type="body"/>
          </p:nvPr>
        </p:nvSpPr>
        <p:spPr>
          <a:xfrm>
            <a:off x="238539" y="1037989"/>
            <a:ext cx="8229240" cy="3977280"/>
          </a:xfrm>
          <a:prstGeom prst="rect">
            <a:avLst/>
          </a:prstGeom>
          <a:noFill/>
          <a:ln>
            <a:noFill/>
          </a:ln>
        </p:spPr>
        <p:txBody>
          <a:bodyPr anchorCtr="0" anchor="t" bIns="0" lIns="0" spcFirstLastPara="1" rIns="0" wrap="square" tIns="0">
            <a:normAutofit lnSpcReduction="10000"/>
          </a:bodyPr>
          <a:lstStyle/>
          <a:p>
            <a:pPr indent="0" lvl="0" marL="114300" rtl="0" algn="l">
              <a:lnSpc>
                <a:spcPct val="90000"/>
              </a:lnSpc>
              <a:spcBef>
                <a:spcPts val="1000"/>
              </a:spcBef>
              <a:spcAft>
                <a:spcPts val="0"/>
              </a:spcAft>
              <a:buSzPts val="1800"/>
              <a:buNone/>
            </a:pPr>
            <a:r>
              <a:rPr b="1" lang="en-US">
                <a:latin typeface="Times New Roman"/>
                <a:ea typeface="Times New Roman"/>
                <a:cs typeface="Times New Roman"/>
                <a:sym typeface="Times New Roman"/>
              </a:rPr>
              <a:t>1 Host</a:t>
            </a:r>
            <a:endParaRPr/>
          </a:p>
          <a:p>
            <a:pPr indent="0" lvl="0" marL="114300" rtl="0" algn="just">
              <a:lnSpc>
                <a:spcPct val="90000"/>
              </a:lnSpc>
              <a:spcBef>
                <a:spcPts val="1000"/>
              </a:spcBef>
              <a:spcAft>
                <a:spcPts val="0"/>
              </a:spcAft>
              <a:buSzPts val="1800"/>
              <a:buNone/>
            </a:pPr>
            <a:r>
              <a:rPr b="0" i="0" lang="en-US">
                <a:solidFill>
                  <a:schemeClr val="dk1"/>
                </a:solidFill>
                <a:highlight>
                  <a:srgbClr val="FFFFFF"/>
                </a:highlight>
                <a:latin typeface="Times New Roman"/>
                <a:ea typeface="Times New Roman"/>
                <a:cs typeface="Times New Roman"/>
                <a:sym typeface="Times New Roman"/>
              </a:rPr>
              <a:t> To be a part of a global online community, your computer, tablet, or smartphone must first be connected to a network. That network must be connected to the internet. This topic discusses the parts of a network.</a:t>
            </a:r>
            <a:endParaRPr>
              <a:solidFill>
                <a:schemeClr val="dk1"/>
              </a:solidFill>
              <a:highlight>
                <a:srgbClr val="FFFFFF"/>
              </a:highlight>
              <a:latin typeface="Times New Roman"/>
              <a:ea typeface="Times New Roman"/>
              <a:cs typeface="Times New Roman"/>
              <a:sym typeface="Times New Roman"/>
            </a:endParaRPr>
          </a:p>
          <a:p>
            <a:pPr indent="0" lvl="0" marL="114300" rtl="0" algn="just">
              <a:lnSpc>
                <a:spcPct val="90000"/>
              </a:lnSpc>
              <a:spcBef>
                <a:spcPts val="1000"/>
              </a:spcBef>
              <a:spcAft>
                <a:spcPts val="0"/>
              </a:spcAft>
              <a:buSzPts val="1800"/>
              <a:buNone/>
            </a:pPr>
            <a:r>
              <a:rPr b="1" i="0" lang="en-US">
                <a:solidFill>
                  <a:schemeClr val="dk1"/>
                </a:solidFill>
                <a:highlight>
                  <a:srgbClr val="FFFFFF"/>
                </a:highlight>
                <a:latin typeface="Times New Roman"/>
                <a:ea typeface="Times New Roman"/>
                <a:cs typeface="Times New Roman"/>
                <a:sym typeface="Times New Roman"/>
              </a:rPr>
              <a:t>Host: </a:t>
            </a:r>
            <a:r>
              <a:rPr i="0" lang="en-US">
                <a:solidFill>
                  <a:schemeClr val="dk1"/>
                </a:solidFill>
                <a:highlight>
                  <a:srgbClr val="FFFFFF"/>
                </a:highlight>
                <a:latin typeface="Times New Roman"/>
                <a:ea typeface="Times New Roman"/>
                <a:cs typeface="Times New Roman"/>
                <a:sym typeface="Times New Roman"/>
              </a:rPr>
              <a:t>All computers that are connected to a network and participate directly in network communication are classified as hosts. Hosts can be called end devices. Some hosts are also called clients. However, the term hosts specifically refers to devices on the network that are assigned a number for communication purposes. This number identifies the host within a particular network. </a:t>
            </a:r>
            <a:endParaRPr/>
          </a:p>
          <a:p>
            <a:pPr indent="0" lvl="0" marL="114300" rtl="0" algn="just">
              <a:lnSpc>
                <a:spcPct val="90000"/>
              </a:lnSpc>
              <a:spcBef>
                <a:spcPts val="1000"/>
              </a:spcBef>
              <a:spcAft>
                <a:spcPts val="0"/>
              </a:spcAft>
              <a:buSzPts val="1800"/>
              <a:buNone/>
            </a:pPr>
            <a:r>
              <a:rPr b="1" i="0" lang="en-US">
                <a:solidFill>
                  <a:schemeClr val="dk1"/>
                </a:solidFill>
                <a:highlight>
                  <a:srgbClr val="FFFFFF"/>
                </a:highlight>
                <a:latin typeface="Times New Roman"/>
                <a:ea typeface="Times New Roman"/>
                <a:cs typeface="Times New Roman"/>
                <a:sym typeface="Times New Roman"/>
              </a:rPr>
              <a:t>IP</a:t>
            </a:r>
            <a:r>
              <a:rPr i="0" lang="en-US">
                <a:solidFill>
                  <a:schemeClr val="dk1"/>
                </a:solidFill>
                <a:highlight>
                  <a:srgbClr val="FFFFFF"/>
                </a:highlight>
                <a:latin typeface="Times New Roman"/>
                <a:ea typeface="Times New Roman"/>
                <a:cs typeface="Times New Roman"/>
                <a:sym typeface="Times New Roman"/>
              </a:rPr>
              <a:t>: This number is called the Internet Protocol (IP) address. An IP address identifies the host and the network to which the host is attached.</a:t>
            </a:r>
            <a:endParaRPr/>
          </a:p>
          <a:p>
            <a:pPr indent="0" lvl="0" marL="114300" rtl="0" algn="just">
              <a:lnSpc>
                <a:spcPct val="90000"/>
              </a:lnSpc>
              <a:spcBef>
                <a:spcPts val="1000"/>
              </a:spcBef>
              <a:spcAft>
                <a:spcPts val="0"/>
              </a:spcAft>
              <a:buSzPts val="1800"/>
              <a:buNone/>
            </a:pPr>
            <a:r>
              <a:rPr b="1" i="0" lang="en-US">
                <a:solidFill>
                  <a:schemeClr val="dk1"/>
                </a:solidFill>
                <a:highlight>
                  <a:srgbClr val="FFFFFF"/>
                </a:highlight>
                <a:latin typeface="Times New Roman"/>
                <a:ea typeface="Times New Roman"/>
                <a:cs typeface="Times New Roman"/>
                <a:sym typeface="Times New Roman"/>
              </a:rPr>
              <a:t>Server</a:t>
            </a:r>
            <a:r>
              <a:rPr b="0" i="0" lang="en-US">
                <a:solidFill>
                  <a:schemeClr val="dk1"/>
                </a:solidFill>
                <a:highlight>
                  <a:srgbClr val="FFFFFF"/>
                </a:highlight>
                <a:latin typeface="Times New Roman"/>
                <a:ea typeface="Times New Roman"/>
                <a:cs typeface="Times New Roman"/>
                <a:sym typeface="Times New Roman"/>
              </a:rPr>
              <a:t>: Servers are computers with software that allow them to provide information, like email or web pages, to other end devices on the network. Each service requires separate server software. For example, a server requires web server software to provide web services to the network. A computer with server software can provide services simultaneously to many different clients.</a:t>
            </a:r>
            <a:endParaRPr/>
          </a:p>
          <a:p>
            <a:pPr indent="0" lvl="0" marL="114300" rtl="0" algn="just">
              <a:lnSpc>
                <a:spcPct val="90000"/>
              </a:lnSpc>
              <a:spcBef>
                <a:spcPts val="1000"/>
              </a:spcBef>
              <a:spcAft>
                <a:spcPts val="0"/>
              </a:spcAft>
              <a:buSzPts val="1800"/>
              <a:buNone/>
            </a:pPr>
            <a:r>
              <a:rPr b="0" i="0" lang="en-US">
                <a:solidFill>
                  <a:schemeClr val="dk1"/>
                </a:solidFill>
                <a:highlight>
                  <a:srgbClr val="FFFFFF"/>
                </a:highlight>
                <a:latin typeface="Times New Roman"/>
                <a:ea typeface="Times New Roman"/>
                <a:cs typeface="Times New Roman"/>
                <a:sym typeface="Times New Roman"/>
              </a:rPr>
              <a:t>As mentioned, clients are a type of host. Clients have software for requesting and displaying the information obtained from the server, as shown in the figure.</a:t>
            </a:r>
            <a:endParaRPr/>
          </a:p>
          <a:p>
            <a:pPr indent="0" lvl="0" marL="114300" rtl="0" algn="just">
              <a:lnSpc>
                <a:spcPct val="90000"/>
              </a:lnSpc>
              <a:spcBef>
                <a:spcPts val="1000"/>
              </a:spcBef>
              <a:spcAft>
                <a:spcPts val="0"/>
              </a:spcAft>
              <a:buSzPts val="1800"/>
              <a:buNone/>
            </a:pPr>
            <a:r>
              <a:t/>
            </a:r>
            <a:endParaRPr b="1" i="0">
              <a:solidFill>
                <a:schemeClr val="dk1"/>
              </a:solidFill>
              <a:highlight>
                <a:srgbClr val="FFFFFF"/>
              </a:highlight>
              <a:latin typeface="Times New Roman"/>
              <a:ea typeface="Times New Roman"/>
              <a:cs typeface="Times New Roman"/>
              <a:sym typeface="Times New Roman"/>
            </a:endParaRPr>
          </a:p>
          <a:p>
            <a:pPr indent="0" lvl="0" marL="114300" rtl="0" algn="just">
              <a:lnSpc>
                <a:spcPct val="90000"/>
              </a:lnSpc>
              <a:spcBef>
                <a:spcPts val="1000"/>
              </a:spcBef>
              <a:spcAft>
                <a:spcPts val="0"/>
              </a:spcAft>
              <a:buSzPts val="1800"/>
              <a:buNone/>
            </a:pPr>
            <a:r>
              <a:t/>
            </a:r>
            <a:endParaRPr b="1"/>
          </a:p>
          <a:p>
            <a:pPr indent="-228600" lvl="0" marL="457200" rtl="0" algn="l">
              <a:lnSpc>
                <a:spcPct val="90000"/>
              </a:lnSpc>
              <a:spcBef>
                <a:spcPts val="1000"/>
              </a:spcBef>
              <a:spcAft>
                <a:spcPts val="0"/>
              </a:spcAft>
              <a:buClr>
                <a:schemeClr val="dk1"/>
              </a:buClr>
              <a:buSzPts val="1800"/>
              <a:buNone/>
            </a:pPr>
            <a:r>
              <a:t/>
            </a:r>
            <a:endParaRPr/>
          </a:p>
        </p:txBody>
      </p:sp>
      <p:pic>
        <p:nvPicPr>
          <p:cNvPr id="125" name="Google Shape;125;p43"/>
          <p:cNvPicPr preferRelativeResize="0"/>
          <p:nvPr/>
        </p:nvPicPr>
        <p:blipFill rotWithShape="1">
          <a:blip r:embed="rId3">
            <a:alphaModFix/>
          </a:blip>
          <a:srcRect b="0" l="0" r="0" t="0"/>
          <a:stretch/>
        </p:blipFill>
        <p:spPr>
          <a:xfrm>
            <a:off x="1405616" y="4882185"/>
            <a:ext cx="5233180" cy="1303572"/>
          </a:xfrm>
          <a:prstGeom prst="rect">
            <a:avLst/>
          </a:prstGeom>
          <a:noFill/>
          <a:ln>
            <a:noFill/>
          </a:ln>
        </p:spPr>
      </p:pic>
      <p:sp>
        <p:nvSpPr>
          <p:cNvPr id="126" name="Google Shape;126;p43"/>
          <p:cNvSpPr txBox="1"/>
          <p:nvPr/>
        </p:nvSpPr>
        <p:spPr>
          <a:xfrm>
            <a:off x="1624687" y="6305772"/>
            <a:ext cx="548259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Figure 2</a:t>
            </a:r>
            <a:r>
              <a:rPr b="0" i="0" lang="en-US" sz="1400" u="none" cap="none" strike="noStrike">
                <a:solidFill>
                  <a:srgbClr val="000000"/>
                </a:solidFill>
                <a:latin typeface="Times New Roman"/>
                <a:ea typeface="Times New Roman"/>
                <a:cs typeface="Times New Roman"/>
                <a:sym typeface="Times New Roman"/>
              </a:rPr>
              <a:t> Illustrates the Client as host and communicating with the Server</a:t>
            </a:r>
            <a:r>
              <a:rPr b="0" i="0" lang="en-US" sz="1400" u="none" cap="none" strike="noStrike">
                <a:solidFill>
                  <a:srgbClr val="000000"/>
                </a:solidFill>
                <a:latin typeface="Arial"/>
                <a:ea typeface="Arial"/>
                <a:cs typeface="Arial"/>
                <a:sym typeface="Arial"/>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44"/>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i="0" lang="en-US">
                <a:solidFill>
                  <a:schemeClr val="dk1"/>
                </a:solidFill>
                <a:latin typeface="Times New Roman"/>
                <a:ea typeface="Times New Roman"/>
                <a:cs typeface="Times New Roman"/>
                <a:sym typeface="Times New Roman"/>
              </a:rPr>
              <a:t>Network Components</a:t>
            </a:r>
            <a:endParaRPr b="1"/>
          </a:p>
        </p:txBody>
      </p:sp>
      <p:sp>
        <p:nvSpPr>
          <p:cNvPr id="132" name="Google Shape;132;p44"/>
          <p:cNvSpPr txBox="1"/>
          <p:nvPr>
            <p:ph idx="1" type="body"/>
          </p:nvPr>
        </p:nvSpPr>
        <p:spPr>
          <a:xfrm>
            <a:off x="125261" y="914040"/>
            <a:ext cx="8780200" cy="1918612"/>
          </a:xfrm>
          <a:prstGeom prst="rect">
            <a:avLst/>
          </a:prstGeom>
          <a:noFill/>
          <a:ln>
            <a:noFill/>
          </a:ln>
        </p:spPr>
        <p:txBody>
          <a:bodyPr anchorCtr="0" anchor="t" bIns="0" lIns="0" spcFirstLastPara="1" rIns="0" wrap="square" tIns="0">
            <a:normAutofit/>
          </a:bodyPr>
          <a:lstStyle/>
          <a:p>
            <a:pPr indent="0" lvl="0" marL="114300" rtl="0" algn="l">
              <a:lnSpc>
                <a:spcPct val="90000"/>
              </a:lnSpc>
              <a:spcBef>
                <a:spcPts val="1000"/>
              </a:spcBef>
              <a:spcAft>
                <a:spcPts val="0"/>
              </a:spcAft>
              <a:buSzPts val="1800"/>
              <a:buNone/>
            </a:pPr>
            <a:r>
              <a:rPr b="1" lang="en-US">
                <a:latin typeface="Times New Roman"/>
                <a:ea typeface="Times New Roman"/>
                <a:cs typeface="Times New Roman"/>
                <a:sym typeface="Times New Roman"/>
              </a:rPr>
              <a:t>2</a:t>
            </a:r>
            <a:r>
              <a:rPr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Peer-to-Peer</a:t>
            </a:r>
            <a:endParaRPr/>
          </a:p>
          <a:p>
            <a:pPr indent="0" lvl="0" marL="114300" rtl="0" algn="just">
              <a:lnSpc>
                <a:spcPct val="90000"/>
              </a:lnSpc>
              <a:spcBef>
                <a:spcPts val="1000"/>
              </a:spcBef>
              <a:spcAft>
                <a:spcPts val="0"/>
              </a:spcAft>
              <a:buSzPts val="1800"/>
              <a:buNone/>
            </a:pPr>
            <a:r>
              <a:rPr b="0" i="0" lang="en-US">
                <a:solidFill>
                  <a:schemeClr val="dk1"/>
                </a:solidFill>
                <a:highlight>
                  <a:srgbClr val="FFFFFF"/>
                </a:highlight>
                <a:latin typeface="Times New Roman"/>
                <a:ea typeface="Times New Roman"/>
                <a:cs typeface="Times New Roman"/>
                <a:sym typeface="Times New Roman"/>
              </a:rPr>
              <a:t>Client and server software usually run on separate computers, but it is also possible for one computer to be used for both roles at the same time. In small businesses and homes, many computers function as the servers and clients on the network. This type of network is called a peer-to-peer network.</a:t>
            </a:r>
            <a:endParaRPr/>
          </a:p>
          <a:p>
            <a:pPr indent="0" lvl="0" marL="114300" rtl="0" algn="just">
              <a:lnSpc>
                <a:spcPct val="90000"/>
              </a:lnSpc>
              <a:spcBef>
                <a:spcPts val="1000"/>
              </a:spcBef>
              <a:spcAft>
                <a:spcPts val="0"/>
              </a:spcAft>
              <a:buSzPts val="1800"/>
              <a:buNone/>
            </a:pPr>
            <a:r>
              <a:rPr b="0" i="0" lang="en-US">
                <a:solidFill>
                  <a:schemeClr val="dk1"/>
                </a:solidFill>
                <a:highlight>
                  <a:srgbClr val="FFFFFF"/>
                </a:highlight>
                <a:latin typeface="Times New Roman"/>
                <a:ea typeface="Times New Roman"/>
                <a:cs typeface="Times New Roman"/>
                <a:sym typeface="Times New Roman"/>
              </a:rPr>
              <a:t>In the figure, the print-sharing PC has a Universal Serial Bus (USB) connection to the printer and a network connection, using a network interface card (NIC), to the file-sharing PC</a:t>
            </a:r>
            <a:r>
              <a:rPr b="0" i="0" lang="en-US">
                <a:solidFill>
                  <a:srgbClr val="58585B"/>
                </a:solidFill>
                <a:highlight>
                  <a:srgbClr val="FFFFFF"/>
                </a:highlight>
                <a:latin typeface="Times New Roman"/>
                <a:ea typeface="Times New Roman"/>
                <a:cs typeface="Times New Roman"/>
                <a:sym typeface="Times New Roman"/>
              </a:rPr>
              <a:t>.</a:t>
            </a:r>
            <a:endParaRPr/>
          </a:p>
          <a:p>
            <a:pPr indent="0" lvl="0" marL="114300" rtl="0" algn="just">
              <a:lnSpc>
                <a:spcPct val="90000"/>
              </a:lnSpc>
              <a:spcBef>
                <a:spcPts val="1000"/>
              </a:spcBef>
              <a:spcAft>
                <a:spcPts val="0"/>
              </a:spcAft>
              <a:buSzPts val="1800"/>
              <a:buNone/>
            </a:pPr>
            <a:r>
              <a:t/>
            </a:r>
            <a:endParaRPr b="0" i="0">
              <a:solidFill>
                <a:srgbClr val="58585B"/>
              </a:solidFill>
              <a:highlight>
                <a:srgbClr val="FFFFFF"/>
              </a:highlight>
              <a:latin typeface="Arial"/>
              <a:ea typeface="Arial"/>
              <a:cs typeface="Arial"/>
              <a:sym typeface="Arial"/>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a:p>
            <a:pPr indent="0" lvl="0" marL="114300" rtl="0" algn="l">
              <a:lnSpc>
                <a:spcPct val="90000"/>
              </a:lnSpc>
              <a:spcBef>
                <a:spcPts val="1000"/>
              </a:spcBef>
              <a:spcAft>
                <a:spcPts val="0"/>
              </a:spcAft>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pic>
        <p:nvPicPr>
          <p:cNvPr id="133" name="Google Shape;133;p44"/>
          <p:cNvPicPr preferRelativeResize="0"/>
          <p:nvPr/>
        </p:nvPicPr>
        <p:blipFill rotWithShape="1">
          <a:blip r:embed="rId3">
            <a:alphaModFix/>
          </a:blip>
          <a:srcRect b="0" l="0" r="0" t="0"/>
          <a:stretch/>
        </p:blipFill>
        <p:spPr>
          <a:xfrm>
            <a:off x="1165901" y="2606647"/>
            <a:ext cx="6517045" cy="1644706"/>
          </a:xfrm>
          <a:prstGeom prst="rect">
            <a:avLst/>
          </a:prstGeom>
          <a:noFill/>
          <a:ln>
            <a:noFill/>
          </a:ln>
        </p:spPr>
      </p:pic>
      <p:graphicFrame>
        <p:nvGraphicFramePr>
          <p:cNvPr id="134" name="Google Shape;134;p44"/>
          <p:cNvGraphicFramePr/>
          <p:nvPr/>
        </p:nvGraphicFramePr>
        <p:xfrm>
          <a:off x="1233022" y="4735442"/>
          <a:ext cx="3000000" cy="3000000"/>
        </p:xfrm>
        <a:graphic>
          <a:graphicData uri="http://schemas.openxmlformats.org/drawingml/2006/table">
            <a:tbl>
              <a:tblPr bandRow="1" firstRow="1">
                <a:noFill/>
                <a:tableStyleId>{1455F32C-E990-4F3E-A69D-10446A4EABA0}</a:tableStyleId>
              </a:tblPr>
              <a:tblGrid>
                <a:gridCol w="3298950"/>
                <a:gridCol w="3565300"/>
              </a:tblGrid>
              <a:tr h="267250">
                <a:tc>
                  <a:txBody>
                    <a:bodyPr/>
                    <a:lstStyle/>
                    <a:p>
                      <a:pPr indent="0" lvl="0" marL="0" marR="0" rtl="0" algn="l">
                        <a:lnSpc>
                          <a:spcPct val="100000"/>
                        </a:lnSpc>
                        <a:spcBef>
                          <a:spcPts val="0"/>
                        </a:spcBef>
                        <a:spcAft>
                          <a:spcPts val="0"/>
                        </a:spcAft>
                        <a:buNone/>
                      </a:pPr>
                      <a:r>
                        <a:rPr lang="en-US" sz="1400" u="none" cap="none" strike="noStrike"/>
                        <a:t>Advantages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Disadvantages</a:t>
                      </a:r>
                      <a:endParaRPr sz="1400" u="none" cap="none" strike="noStrike"/>
                    </a:p>
                  </a:txBody>
                  <a:tcPr marT="45725" marB="45725" marR="91450" marL="91450"/>
                </a:tc>
              </a:tr>
              <a:tr h="2672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Easy to set up</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No centralized administration</a:t>
                      </a:r>
                      <a:endParaRPr sz="1400" u="none" cap="none" strike="noStrike">
                        <a:latin typeface="Times New Roman"/>
                        <a:ea typeface="Times New Roman"/>
                        <a:cs typeface="Times New Roman"/>
                        <a:sym typeface="Times New Roman"/>
                      </a:endParaRPr>
                    </a:p>
                  </a:txBody>
                  <a:tcPr marT="45725" marB="45725" marR="91450" marL="91450"/>
                </a:tc>
              </a:tr>
              <a:tr h="2672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Less complex</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Not a secure </a:t>
                      </a:r>
                      <a:endParaRPr sz="1400" u="none" cap="none" strike="noStrike">
                        <a:latin typeface="Times New Roman"/>
                        <a:ea typeface="Times New Roman"/>
                        <a:cs typeface="Times New Roman"/>
                        <a:sym typeface="Times New Roman"/>
                      </a:endParaRPr>
                    </a:p>
                  </a:txBody>
                  <a:tcPr marT="45725" marB="45725" marR="91450" marL="91450"/>
                </a:tc>
              </a:tr>
              <a:tr h="421475">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Lower cost as network devices and dedicated servers are not essential </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Not scalable </a:t>
                      </a:r>
                      <a:endParaRPr sz="1400" u="none" cap="none" strike="noStrike">
                        <a:latin typeface="Times New Roman"/>
                        <a:ea typeface="Times New Roman"/>
                        <a:cs typeface="Times New Roman"/>
                        <a:sym typeface="Times New Roman"/>
                      </a:endParaRPr>
                    </a:p>
                  </a:txBody>
                  <a:tcPr marT="45725" marB="45725" marR="91450" marL="91450"/>
                </a:tc>
              </a:tr>
              <a:tr h="421475">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Used for a simple task like transfer files and sharing printers</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All devices may act as both clients and servers which can slow their performance.</a:t>
                      </a:r>
                      <a:endParaRPr sz="1400" u="none" cap="none" strike="noStrike">
                        <a:latin typeface="Times New Roman"/>
                        <a:ea typeface="Times New Roman"/>
                        <a:cs typeface="Times New Roman"/>
                        <a:sym typeface="Times New Roman"/>
                      </a:endParaRPr>
                    </a:p>
                  </a:txBody>
                  <a:tcPr marT="45725" marB="45725" marR="91450" marL="91450"/>
                </a:tc>
              </a:tr>
            </a:tbl>
          </a:graphicData>
        </a:graphic>
      </p:graphicFrame>
      <p:sp>
        <p:nvSpPr>
          <p:cNvPr id="135" name="Google Shape;135;p44"/>
          <p:cNvSpPr txBox="1"/>
          <p:nvPr/>
        </p:nvSpPr>
        <p:spPr>
          <a:xfrm>
            <a:off x="1754175" y="4010117"/>
            <a:ext cx="426110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3</a:t>
            </a:r>
            <a:r>
              <a:rPr b="0" i="0" lang="en-US" sz="1600" u="none" cap="none" strike="noStrike">
                <a:solidFill>
                  <a:srgbClr val="000000"/>
                </a:solidFill>
                <a:latin typeface="Times New Roman"/>
                <a:ea typeface="Times New Roman"/>
                <a:cs typeface="Times New Roman"/>
                <a:sym typeface="Times New Roman"/>
              </a:rPr>
              <a:t> Shows the peer-to-peer communication</a:t>
            </a:r>
            <a:r>
              <a:rPr b="0" i="0" lang="en-US" sz="1400" u="none" cap="none" strike="noStrike">
                <a:solidFill>
                  <a:srgbClr val="000000"/>
                </a:solidFill>
                <a:latin typeface="Arial"/>
                <a:ea typeface="Arial"/>
                <a:cs typeface="Arial"/>
                <a:sym typeface="Arial"/>
              </a:rPr>
              <a:t>.</a:t>
            </a:r>
            <a:endParaRPr/>
          </a:p>
        </p:txBody>
      </p:sp>
      <p:sp>
        <p:nvSpPr>
          <p:cNvPr id="136" name="Google Shape;136;p44"/>
          <p:cNvSpPr txBox="1"/>
          <p:nvPr/>
        </p:nvSpPr>
        <p:spPr>
          <a:xfrm>
            <a:off x="1233022" y="4473832"/>
            <a:ext cx="543610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Table 1 </a:t>
            </a:r>
            <a:r>
              <a:rPr b="0" i="0" lang="en-US" sz="1400" u="none" cap="none" strike="noStrike">
                <a:solidFill>
                  <a:srgbClr val="000000"/>
                </a:solidFill>
                <a:latin typeface="Times New Roman"/>
                <a:ea typeface="Times New Roman"/>
                <a:cs typeface="Times New Roman"/>
                <a:sym typeface="Times New Roman"/>
              </a:rPr>
              <a:t>Shows the advantages and disadvantages of a Peer-to-Peer setup.</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45"/>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i="0" lang="en-US">
                <a:solidFill>
                  <a:schemeClr val="dk1"/>
                </a:solidFill>
                <a:latin typeface="Times New Roman"/>
                <a:ea typeface="Times New Roman"/>
                <a:cs typeface="Times New Roman"/>
                <a:sym typeface="Times New Roman"/>
              </a:rPr>
              <a:t>Network Components</a:t>
            </a:r>
            <a:endParaRPr/>
          </a:p>
        </p:txBody>
      </p:sp>
      <p:sp>
        <p:nvSpPr>
          <p:cNvPr id="142" name="Google Shape;142;p45"/>
          <p:cNvSpPr txBox="1"/>
          <p:nvPr>
            <p:ph idx="1" type="body"/>
          </p:nvPr>
        </p:nvSpPr>
        <p:spPr>
          <a:xfrm>
            <a:off x="300626" y="1148567"/>
            <a:ext cx="8693062" cy="5615487"/>
          </a:xfrm>
          <a:prstGeom prst="rect">
            <a:avLst/>
          </a:prstGeom>
          <a:noFill/>
          <a:ln>
            <a:noFill/>
          </a:ln>
        </p:spPr>
        <p:txBody>
          <a:bodyPr anchorCtr="0" anchor="t" bIns="0" lIns="0" spcFirstLastPara="1" rIns="0" wrap="square" tIns="0">
            <a:normAutofit fontScale="92500" lnSpcReduction="10000"/>
          </a:bodyPr>
          <a:lstStyle/>
          <a:p>
            <a:pPr indent="0" lvl="0" marL="114300" rtl="0" algn="l">
              <a:lnSpc>
                <a:spcPct val="90000"/>
              </a:lnSpc>
              <a:spcBef>
                <a:spcPts val="1000"/>
              </a:spcBef>
              <a:spcAft>
                <a:spcPts val="0"/>
              </a:spcAft>
              <a:buSzPct val="108108"/>
              <a:buNone/>
            </a:pPr>
            <a:r>
              <a:rPr b="1" lang="en-US" sz="1800">
                <a:latin typeface="Times New Roman"/>
                <a:ea typeface="Times New Roman"/>
                <a:cs typeface="Times New Roman"/>
                <a:sym typeface="Times New Roman"/>
              </a:rPr>
              <a:t>3 End devices</a:t>
            </a:r>
            <a:endParaRPr/>
          </a:p>
          <a:p>
            <a:pPr indent="0" lvl="0" marL="114300" rtl="0" algn="just">
              <a:lnSpc>
                <a:spcPct val="90000"/>
              </a:lnSpc>
              <a:spcBef>
                <a:spcPts val="1000"/>
              </a:spcBef>
              <a:spcAft>
                <a:spcPts val="0"/>
              </a:spcAft>
              <a:buSzPct val="108108"/>
              <a:buNone/>
            </a:pPr>
            <a:r>
              <a:rPr i="0" lang="en-US" sz="1800">
                <a:solidFill>
                  <a:schemeClr val="dk1"/>
                </a:solidFill>
                <a:highlight>
                  <a:srgbClr val="FFFFFF"/>
                </a:highlight>
                <a:latin typeface="Times New Roman"/>
                <a:ea typeface="Times New Roman"/>
                <a:cs typeface="Times New Roman"/>
                <a:sym typeface="Times New Roman"/>
              </a:rPr>
              <a:t>The network devices</a:t>
            </a:r>
            <a:r>
              <a:rPr b="0" i="0" lang="en-US" sz="1800">
                <a:solidFill>
                  <a:schemeClr val="dk1"/>
                </a:solidFill>
                <a:highlight>
                  <a:srgbClr val="FFFFFF"/>
                </a:highlight>
                <a:latin typeface="Times New Roman"/>
                <a:ea typeface="Times New Roman"/>
                <a:cs typeface="Times New Roman"/>
                <a:sym typeface="Times New Roman"/>
              </a:rPr>
              <a:t> that people are most familiar with are end devices. To distinguish one end device from another, each end device on a network has an address. When an end device initiates communication, it uses the address of the destination end device to specify where to deliver the message. An end device is either the source or destination of a message transmitted over the network.</a:t>
            </a:r>
            <a:endParaRPr/>
          </a:p>
          <a:p>
            <a:pPr indent="0" lvl="0" marL="114300" rtl="0" algn="just">
              <a:lnSpc>
                <a:spcPct val="90000"/>
              </a:lnSpc>
              <a:spcBef>
                <a:spcPts val="1000"/>
              </a:spcBef>
              <a:spcAft>
                <a:spcPts val="0"/>
              </a:spcAft>
              <a:buSzPct val="121621"/>
              <a:buNone/>
            </a:pPr>
            <a:r>
              <a:t/>
            </a:r>
            <a:endParaRPr b="0" i="0">
              <a:solidFill>
                <a:schemeClr val="dk1"/>
              </a:solidFill>
              <a:highlight>
                <a:srgbClr val="FFFFFF"/>
              </a:highlight>
              <a:latin typeface="Arial"/>
              <a:ea typeface="Arial"/>
              <a:cs typeface="Arial"/>
              <a:sym typeface="Arial"/>
            </a:endParaRPr>
          </a:p>
          <a:p>
            <a:pPr indent="0" lvl="0" marL="114300" rtl="0" algn="just">
              <a:lnSpc>
                <a:spcPct val="90000"/>
              </a:lnSpc>
              <a:spcBef>
                <a:spcPts val="1000"/>
              </a:spcBef>
              <a:spcAft>
                <a:spcPts val="0"/>
              </a:spcAft>
              <a:buSzPct val="121621"/>
              <a:buNone/>
            </a:pPr>
            <a:r>
              <a:t/>
            </a:r>
            <a:endParaRPr>
              <a:solidFill>
                <a:schemeClr val="dk1"/>
              </a:solidFill>
              <a:highlight>
                <a:srgbClr val="FFFFFF"/>
              </a:highlight>
              <a:latin typeface="Arial"/>
              <a:ea typeface="Arial"/>
              <a:cs typeface="Arial"/>
              <a:sym typeface="Arial"/>
            </a:endParaRPr>
          </a:p>
          <a:p>
            <a:pPr indent="0" lvl="0" marL="114300" rtl="0" algn="just">
              <a:lnSpc>
                <a:spcPct val="90000"/>
              </a:lnSpc>
              <a:spcBef>
                <a:spcPts val="1000"/>
              </a:spcBef>
              <a:spcAft>
                <a:spcPts val="0"/>
              </a:spcAft>
              <a:buSzPct val="121621"/>
              <a:buNone/>
            </a:pPr>
            <a:r>
              <a:t/>
            </a:r>
            <a:endParaRPr/>
          </a:p>
          <a:p>
            <a:pPr indent="-228600" lvl="0" marL="457200" rtl="0" algn="l">
              <a:lnSpc>
                <a:spcPct val="90000"/>
              </a:lnSpc>
              <a:spcBef>
                <a:spcPts val="1000"/>
              </a:spcBef>
              <a:spcAft>
                <a:spcPts val="0"/>
              </a:spcAft>
              <a:buClr>
                <a:schemeClr val="dk1"/>
              </a:buClr>
              <a:buSzPct val="121621"/>
              <a:buNone/>
            </a:pPr>
            <a:r>
              <a:t/>
            </a:r>
            <a:endParaRPr/>
          </a:p>
          <a:p>
            <a:pPr indent="-228600" lvl="0" marL="457200" rtl="0" algn="l">
              <a:lnSpc>
                <a:spcPct val="90000"/>
              </a:lnSpc>
              <a:spcBef>
                <a:spcPts val="1000"/>
              </a:spcBef>
              <a:spcAft>
                <a:spcPts val="0"/>
              </a:spcAft>
              <a:buClr>
                <a:schemeClr val="dk1"/>
              </a:buClr>
              <a:buSzPct val="121621"/>
              <a:buNone/>
            </a:pPr>
            <a:r>
              <a:t/>
            </a:r>
            <a:endParaRPr/>
          </a:p>
          <a:p>
            <a:pPr indent="-228600" lvl="0" marL="457200" rtl="0" algn="l">
              <a:lnSpc>
                <a:spcPct val="90000"/>
              </a:lnSpc>
              <a:spcBef>
                <a:spcPts val="1000"/>
              </a:spcBef>
              <a:spcAft>
                <a:spcPts val="0"/>
              </a:spcAft>
              <a:buClr>
                <a:schemeClr val="dk1"/>
              </a:buClr>
              <a:buSzPct val="121621"/>
              <a:buNone/>
            </a:pPr>
            <a:r>
              <a:t/>
            </a:r>
            <a:endParaRPr/>
          </a:p>
          <a:p>
            <a:pPr indent="0" lvl="0" marL="114300" rtl="0" algn="l">
              <a:lnSpc>
                <a:spcPct val="90000"/>
              </a:lnSpc>
              <a:spcBef>
                <a:spcPts val="1000"/>
              </a:spcBef>
              <a:spcAft>
                <a:spcPts val="0"/>
              </a:spcAft>
              <a:buSzPct val="121621"/>
              <a:buNone/>
            </a:pPr>
            <a:r>
              <a:t/>
            </a:r>
            <a:endParaRPr/>
          </a:p>
          <a:p>
            <a:pPr indent="0" lvl="0" marL="114300" rtl="0" algn="l">
              <a:lnSpc>
                <a:spcPct val="90000"/>
              </a:lnSpc>
              <a:spcBef>
                <a:spcPts val="1000"/>
              </a:spcBef>
              <a:spcAft>
                <a:spcPts val="0"/>
              </a:spcAft>
              <a:buSzPct val="121621"/>
              <a:buNone/>
            </a:pPr>
            <a:r>
              <a:t/>
            </a:r>
            <a:endParaRPr/>
          </a:p>
          <a:p>
            <a:pPr indent="0" lvl="0" marL="114300" rtl="0" algn="l">
              <a:lnSpc>
                <a:spcPct val="90000"/>
              </a:lnSpc>
              <a:spcBef>
                <a:spcPts val="1000"/>
              </a:spcBef>
              <a:spcAft>
                <a:spcPts val="0"/>
              </a:spcAft>
              <a:buSzPct val="121621"/>
              <a:buNone/>
            </a:pPr>
            <a:r>
              <a:t/>
            </a:r>
            <a:endParaRPr>
              <a:latin typeface="Times New Roman"/>
              <a:ea typeface="Times New Roman"/>
              <a:cs typeface="Times New Roman"/>
              <a:sym typeface="Times New Roman"/>
            </a:endParaRPr>
          </a:p>
          <a:p>
            <a:pPr indent="0" lvl="0" marL="114300" rtl="0" algn="l">
              <a:lnSpc>
                <a:spcPct val="90000"/>
              </a:lnSpc>
              <a:spcBef>
                <a:spcPts val="1000"/>
              </a:spcBef>
              <a:spcAft>
                <a:spcPts val="0"/>
              </a:spcAft>
              <a:buSzPct val="121621"/>
              <a:buNone/>
            </a:pPr>
            <a:r>
              <a:t/>
            </a:r>
            <a:endParaRPr>
              <a:latin typeface="Times New Roman"/>
              <a:ea typeface="Times New Roman"/>
              <a:cs typeface="Times New Roman"/>
              <a:sym typeface="Times New Roman"/>
            </a:endParaRPr>
          </a:p>
          <a:p>
            <a:pPr indent="0" lvl="0" marL="114300" rtl="0" algn="l">
              <a:lnSpc>
                <a:spcPct val="90000"/>
              </a:lnSpc>
              <a:spcBef>
                <a:spcPts val="1000"/>
              </a:spcBef>
              <a:spcAft>
                <a:spcPts val="0"/>
              </a:spcAft>
              <a:buSzPct val="121621"/>
              <a:buNone/>
            </a:pPr>
            <a:r>
              <a:rPr b="1" lang="en-US">
                <a:latin typeface="Times New Roman"/>
                <a:ea typeface="Times New Roman"/>
                <a:cs typeface="Times New Roman"/>
                <a:sym typeface="Times New Roman"/>
              </a:rPr>
              <a:t>Figure 4</a:t>
            </a:r>
            <a:r>
              <a:rPr lang="en-US">
                <a:latin typeface="Times New Roman"/>
                <a:ea typeface="Times New Roman"/>
                <a:cs typeface="Times New Roman"/>
                <a:sym typeface="Times New Roman"/>
              </a:rPr>
              <a:t>  shows end devices communication </a:t>
            </a:r>
            <a:endParaRPr/>
          </a:p>
          <a:p>
            <a:pPr indent="0" lvl="0" marL="114300" rtl="0" algn="l">
              <a:lnSpc>
                <a:spcPct val="90000"/>
              </a:lnSpc>
              <a:spcBef>
                <a:spcPts val="1000"/>
              </a:spcBef>
              <a:spcAft>
                <a:spcPts val="0"/>
              </a:spcAft>
              <a:buSzPct val="121621"/>
              <a:buNone/>
            </a:pPr>
            <a:r>
              <a:rPr lang="en-US">
                <a:latin typeface="Times New Roman"/>
                <a:ea typeface="Times New Roman"/>
                <a:cs typeface="Times New Roman"/>
                <a:sym typeface="Times New Roman"/>
              </a:rPr>
              <a:t>Data originates from the end device, flows through the network, and reaches an end device.</a:t>
            </a:r>
            <a:endParaRPr/>
          </a:p>
        </p:txBody>
      </p:sp>
      <p:grpSp>
        <p:nvGrpSpPr>
          <p:cNvPr id="143" name="Google Shape;143;p45"/>
          <p:cNvGrpSpPr/>
          <p:nvPr/>
        </p:nvGrpSpPr>
        <p:grpSpPr>
          <a:xfrm>
            <a:off x="1456206" y="2908886"/>
            <a:ext cx="7073660" cy="3148696"/>
            <a:chOff x="1255463" y="2878524"/>
            <a:chExt cx="5918080" cy="2539706"/>
          </a:xfrm>
        </p:grpSpPr>
        <p:pic>
          <p:nvPicPr>
            <p:cNvPr id="144" name="Google Shape;144;p45"/>
            <p:cNvPicPr preferRelativeResize="0"/>
            <p:nvPr/>
          </p:nvPicPr>
          <p:blipFill rotWithShape="1">
            <a:blip r:embed="rId3">
              <a:alphaModFix/>
            </a:blip>
            <a:srcRect b="0" l="0" r="0" t="0"/>
            <a:stretch/>
          </p:blipFill>
          <p:spPr>
            <a:xfrm>
              <a:off x="2207109" y="2878524"/>
              <a:ext cx="4014788" cy="2539706"/>
            </a:xfrm>
            <a:prstGeom prst="rect">
              <a:avLst/>
            </a:prstGeom>
            <a:noFill/>
            <a:ln>
              <a:noFill/>
            </a:ln>
          </p:spPr>
        </p:pic>
        <p:sp>
          <p:nvSpPr>
            <p:cNvPr id="145" name="Google Shape;145;p45"/>
            <p:cNvSpPr txBox="1"/>
            <p:nvPr/>
          </p:nvSpPr>
          <p:spPr>
            <a:xfrm>
              <a:off x="2743020" y="4452731"/>
              <a:ext cx="5341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LAN</a:t>
              </a:r>
              <a:endParaRPr b="0" i="0" sz="1400" u="none" cap="none" strike="noStrike">
                <a:solidFill>
                  <a:srgbClr val="000000"/>
                </a:solidFill>
                <a:latin typeface="Arial"/>
                <a:ea typeface="Arial"/>
                <a:cs typeface="Arial"/>
                <a:sym typeface="Arial"/>
              </a:endParaRPr>
            </a:p>
          </p:txBody>
        </p:sp>
        <p:sp>
          <p:nvSpPr>
            <p:cNvPr id="146" name="Google Shape;146;p45"/>
            <p:cNvSpPr txBox="1"/>
            <p:nvPr/>
          </p:nvSpPr>
          <p:spPr>
            <a:xfrm>
              <a:off x="1255463" y="3578416"/>
              <a:ext cx="11208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End device </a:t>
              </a:r>
              <a:endParaRPr b="0" i="0" sz="1400" u="none" cap="none" strike="noStrike">
                <a:solidFill>
                  <a:srgbClr val="000000"/>
                </a:solidFill>
                <a:latin typeface="Arial"/>
                <a:ea typeface="Arial"/>
                <a:cs typeface="Arial"/>
                <a:sym typeface="Arial"/>
              </a:endParaRPr>
            </a:p>
          </p:txBody>
        </p:sp>
        <p:sp>
          <p:nvSpPr>
            <p:cNvPr id="147" name="Google Shape;147;p45"/>
            <p:cNvSpPr txBox="1"/>
            <p:nvPr/>
          </p:nvSpPr>
          <p:spPr>
            <a:xfrm>
              <a:off x="6052723" y="4148377"/>
              <a:ext cx="11208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End device </a:t>
              </a:r>
              <a:endParaRPr b="0" i="0" sz="1400" u="none" cap="none" strike="noStrike">
                <a:solidFill>
                  <a:srgbClr val="000000"/>
                </a:solidFill>
                <a:latin typeface="Arial"/>
                <a:ea typeface="Arial"/>
                <a:cs typeface="Arial"/>
                <a:sym typeface="Arial"/>
              </a:endParaRPr>
            </a:p>
          </p:txBody>
        </p:sp>
        <p:sp>
          <p:nvSpPr>
            <p:cNvPr id="148" name="Google Shape;148;p45"/>
            <p:cNvSpPr txBox="1"/>
            <p:nvPr/>
          </p:nvSpPr>
          <p:spPr>
            <a:xfrm>
              <a:off x="3630048" y="4750233"/>
              <a:ext cx="116891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Internetwork</a:t>
              </a:r>
              <a:endParaRPr b="0" i="0" sz="1400" u="none" cap="none" strike="noStrike">
                <a:solidFill>
                  <a:srgbClr val="000000"/>
                </a:solidFill>
                <a:latin typeface="Arial"/>
                <a:ea typeface="Arial"/>
                <a:cs typeface="Arial"/>
                <a:sym typeface="Arial"/>
              </a:endParaRPr>
            </a:p>
          </p:txBody>
        </p:sp>
        <p:sp>
          <p:nvSpPr>
            <p:cNvPr id="149" name="Google Shape;149;p45"/>
            <p:cNvSpPr txBox="1"/>
            <p:nvPr/>
          </p:nvSpPr>
          <p:spPr>
            <a:xfrm>
              <a:off x="5243367" y="4945703"/>
              <a:ext cx="5341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LAN</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6"/>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i="0" lang="en-US">
                <a:solidFill>
                  <a:schemeClr val="dk1"/>
                </a:solidFill>
                <a:latin typeface="Times New Roman"/>
                <a:ea typeface="Times New Roman"/>
                <a:cs typeface="Times New Roman"/>
                <a:sym typeface="Times New Roman"/>
              </a:rPr>
              <a:t>Network Components</a:t>
            </a:r>
            <a:endParaRPr b="1"/>
          </a:p>
        </p:txBody>
      </p:sp>
      <p:sp>
        <p:nvSpPr>
          <p:cNvPr id="155" name="Google Shape;155;p46"/>
          <p:cNvSpPr txBox="1"/>
          <p:nvPr>
            <p:ph idx="1" type="body"/>
          </p:nvPr>
        </p:nvSpPr>
        <p:spPr>
          <a:xfrm>
            <a:off x="318053" y="978548"/>
            <a:ext cx="8229240" cy="3240584"/>
          </a:xfrm>
          <a:prstGeom prst="rect">
            <a:avLst/>
          </a:prstGeom>
          <a:noFill/>
          <a:ln>
            <a:noFill/>
          </a:ln>
        </p:spPr>
        <p:txBody>
          <a:bodyPr anchorCtr="0" anchor="t" bIns="0" lIns="0" spcFirstLastPara="1" rIns="0" wrap="square" tIns="0">
            <a:normAutofit fontScale="25000" lnSpcReduction="20000"/>
          </a:bodyPr>
          <a:lstStyle/>
          <a:p>
            <a:pPr indent="0" lvl="0" marL="114300" rtl="0" algn="l">
              <a:lnSpc>
                <a:spcPct val="90000"/>
              </a:lnSpc>
              <a:spcBef>
                <a:spcPts val="1000"/>
              </a:spcBef>
              <a:spcAft>
                <a:spcPts val="0"/>
              </a:spcAft>
              <a:buSzPct val="100000"/>
              <a:buNone/>
            </a:pPr>
            <a:r>
              <a:rPr b="1" lang="en-US" sz="7200">
                <a:latin typeface="Times New Roman"/>
                <a:ea typeface="Times New Roman"/>
                <a:cs typeface="Times New Roman"/>
                <a:sym typeface="Times New Roman"/>
              </a:rPr>
              <a:t>4 Intermediary devices</a:t>
            </a:r>
            <a:endParaRPr/>
          </a:p>
          <a:p>
            <a:pPr indent="0" lvl="0" marL="114300" rtl="0" algn="just">
              <a:lnSpc>
                <a:spcPct val="90000"/>
              </a:lnSpc>
              <a:spcBef>
                <a:spcPts val="1000"/>
              </a:spcBef>
              <a:spcAft>
                <a:spcPts val="0"/>
              </a:spcAft>
              <a:buSzPct val="112500"/>
              <a:buNone/>
            </a:pPr>
            <a:r>
              <a:rPr b="0" i="0" lang="en-US" sz="6400">
                <a:solidFill>
                  <a:schemeClr val="dk1"/>
                </a:solidFill>
                <a:highlight>
                  <a:srgbClr val="FFFFFF"/>
                </a:highlight>
                <a:latin typeface="Times New Roman"/>
                <a:ea typeface="Times New Roman"/>
                <a:cs typeface="Times New Roman"/>
                <a:sym typeface="Times New Roman"/>
              </a:rPr>
              <a:t>Intermediary devices connect the individual end devices to the network. They can connect multiple individual networks to form an internetwork. These intermediary devices provide connectivity and ensure that data flows across the network. Intermediary devices use the destination end device address, in conjunction with information about the network interconnections, to determine the path that messages should take through the network. Examples of the more common intermediary devices and a list of functions are shown in the figure.</a:t>
            </a:r>
            <a:endParaRPr/>
          </a:p>
          <a:p>
            <a:pPr indent="0" lvl="0" marL="114300" rtl="0" algn="l">
              <a:lnSpc>
                <a:spcPct val="90000"/>
              </a:lnSpc>
              <a:spcBef>
                <a:spcPts val="1000"/>
              </a:spcBef>
              <a:spcAft>
                <a:spcPts val="0"/>
              </a:spcAft>
              <a:buSzPct val="100000"/>
              <a:buNone/>
            </a:pPr>
            <a:r>
              <a:t/>
            </a:r>
            <a:endParaRPr sz="7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100000"/>
              <a:buNone/>
            </a:pPr>
            <a:r>
              <a:t/>
            </a:r>
            <a:endParaRPr sz="7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100000"/>
              <a:buNone/>
            </a:pPr>
            <a:r>
              <a:t/>
            </a:r>
            <a:endParaRPr sz="7200">
              <a:latin typeface="Times New Roman"/>
              <a:ea typeface="Times New Roman"/>
              <a:cs typeface="Times New Roman"/>
              <a:sym typeface="Times New Roman"/>
            </a:endParaRPr>
          </a:p>
          <a:p>
            <a:pPr indent="-228600" lvl="0" marL="457200" rtl="0" algn="l">
              <a:lnSpc>
                <a:spcPct val="90000"/>
              </a:lnSpc>
              <a:spcBef>
                <a:spcPts val="1000"/>
              </a:spcBef>
              <a:spcAft>
                <a:spcPts val="0"/>
              </a:spcAft>
              <a:buClr>
                <a:schemeClr val="dk1"/>
              </a:buClr>
              <a:buSzPct val="100000"/>
              <a:buNone/>
            </a:pPr>
            <a:r>
              <a:t/>
            </a:r>
            <a:endParaRPr sz="7200">
              <a:latin typeface="Times New Roman"/>
              <a:ea typeface="Times New Roman"/>
              <a:cs typeface="Times New Roman"/>
              <a:sym typeface="Times New Roman"/>
            </a:endParaRPr>
          </a:p>
          <a:p>
            <a:pPr indent="0" lvl="0" marL="114300" rtl="0" algn="l">
              <a:lnSpc>
                <a:spcPct val="90000"/>
              </a:lnSpc>
              <a:spcBef>
                <a:spcPts val="1000"/>
              </a:spcBef>
              <a:spcAft>
                <a:spcPts val="0"/>
              </a:spcAft>
              <a:buSzPct val="100000"/>
              <a:buNone/>
            </a:pPr>
            <a:r>
              <a:t/>
            </a:r>
            <a:endParaRPr b="1" sz="7200">
              <a:latin typeface="Times New Roman"/>
              <a:ea typeface="Times New Roman"/>
              <a:cs typeface="Times New Roman"/>
              <a:sym typeface="Times New Roman"/>
            </a:endParaRPr>
          </a:p>
          <a:p>
            <a:pPr indent="0" lvl="0" marL="114300" rtl="0" algn="l">
              <a:lnSpc>
                <a:spcPct val="90000"/>
              </a:lnSpc>
              <a:spcBef>
                <a:spcPts val="1000"/>
              </a:spcBef>
              <a:spcAft>
                <a:spcPts val="0"/>
              </a:spcAft>
              <a:buSzPct val="100000"/>
              <a:buNone/>
            </a:pPr>
            <a:r>
              <a:t/>
            </a:r>
            <a:endParaRPr b="1" sz="7200">
              <a:latin typeface="Times New Roman"/>
              <a:ea typeface="Times New Roman"/>
              <a:cs typeface="Times New Roman"/>
              <a:sym typeface="Times New Roman"/>
            </a:endParaRPr>
          </a:p>
          <a:p>
            <a:pPr indent="0" lvl="0" marL="114300" rtl="0" algn="l">
              <a:lnSpc>
                <a:spcPct val="90000"/>
              </a:lnSpc>
              <a:spcBef>
                <a:spcPts val="1000"/>
              </a:spcBef>
              <a:spcAft>
                <a:spcPts val="0"/>
              </a:spcAft>
              <a:buSzPct val="100000"/>
              <a:buNone/>
            </a:pPr>
            <a:r>
              <a:t/>
            </a:r>
            <a:endParaRPr b="1" sz="7200">
              <a:latin typeface="Times New Roman"/>
              <a:ea typeface="Times New Roman"/>
              <a:cs typeface="Times New Roman"/>
              <a:sym typeface="Times New Roman"/>
            </a:endParaRPr>
          </a:p>
          <a:p>
            <a:pPr indent="0" lvl="0" marL="114300" rtl="0" algn="l">
              <a:lnSpc>
                <a:spcPct val="90000"/>
              </a:lnSpc>
              <a:spcBef>
                <a:spcPts val="1000"/>
              </a:spcBef>
              <a:spcAft>
                <a:spcPts val="0"/>
              </a:spcAft>
              <a:buSzPct val="100000"/>
              <a:buNone/>
            </a:pPr>
            <a:r>
              <a:t/>
            </a:r>
            <a:endParaRPr b="1" sz="7200">
              <a:latin typeface="Times New Roman"/>
              <a:ea typeface="Times New Roman"/>
              <a:cs typeface="Times New Roman"/>
              <a:sym typeface="Times New Roman"/>
            </a:endParaRPr>
          </a:p>
          <a:p>
            <a:pPr indent="0" lvl="0" marL="114300" rtl="0" algn="just">
              <a:lnSpc>
                <a:spcPct val="90000"/>
              </a:lnSpc>
              <a:spcBef>
                <a:spcPts val="1000"/>
              </a:spcBef>
              <a:spcAft>
                <a:spcPts val="0"/>
              </a:spcAft>
              <a:buSzPct val="100000"/>
              <a:buNone/>
            </a:pPr>
            <a:r>
              <a:t/>
            </a:r>
            <a:endParaRPr b="1" sz="7200">
              <a:latin typeface="Times New Roman"/>
              <a:ea typeface="Times New Roman"/>
              <a:cs typeface="Times New Roman"/>
              <a:sym typeface="Times New Roman"/>
            </a:endParaRPr>
          </a:p>
          <a:p>
            <a:pPr indent="0" lvl="0" marL="114300" rtl="0" algn="just">
              <a:lnSpc>
                <a:spcPct val="90000"/>
              </a:lnSpc>
              <a:spcBef>
                <a:spcPts val="1000"/>
              </a:spcBef>
              <a:spcAft>
                <a:spcPts val="0"/>
              </a:spcAft>
              <a:buSzPct val="100000"/>
              <a:buNone/>
            </a:pPr>
            <a:r>
              <a:rPr b="1" lang="en-US" sz="7200">
                <a:latin typeface="Times New Roman"/>
                <a:ea typeface="Times New Roman"/>
                <a:cs typeface="Times New Roman"/>
                <a:sym typeface="Times New Roman"/>
              </a:rPr>
              <a:t>Functions: </a:t>
            </a:r>
            <a:r>
              <a:rPr lang="en-US" sz="6400">
                <a:latin typeface="Times New Roman"/>
                <a:ea typeface="Times New Roman"/>
                <a:cs typeface="Times New Roman"/>
                <a:sym typeface="Times New Roman"/>
              </a:rPr>
              <a:t>Regenerates and retransmits communication signals, Maintain information about what pathways exist through the network and internetwork, Notify other devices of errors and communication failures, Direct data along alternate pathways when there is a link failure, Classify and direct messages according to priorities, Permit or deny the flow of data, based on security settings</a:t>
            </a:r>
            <a:endParaRPr/>
          </a:p>
          <a:p>
            <a:pPr indent="0" lvl="0" marL="114300" rtl="0" algn="l">
              <a:lnSpc>
                <a:spcPct val="90000"/>
              </a:lnSpc>
              <a:spcBef>
                <a:spcPts val="1000"/>
              </a:spcBef>
              <a:spcAft>
                <a:spcPts val="0"/>
              </a:spcAft>
              <a:buSzPct val="112500"/>
              <a:buNone/>
            </a:pPr>
            <a:r>
              <a:t/>
            </a:r>
            <a:endParaRPr b="1" sz="6400">
              <a:latin typeface="Times New Roman"/>
              <a:ea typeface="Times New Roman"/>
              <a:cs typeface="Times New Roman"/>
              <a:sym typeface="Times New Roman"/>
            </a:endParaRPr>
          </a:p>
          <a:p>
            <a:pPr indent="0" lvl="0" marL="114300" rtl="0" algn="l">
              <a:lnSpc>
                <a:spcPct val="90000"/>
              </a:lnSpc>
              <a:spcBef>
                <a:spcPts val="1000"/>
              </a:spcBef>
              <a:spcAft>
                <a:spcPts val="0"/>
              </a:spcAft>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pic>
        <p:nvPicPr>
          <p:cNvPr id="156" name="Google Shape;156;p46"/>
          <p:cNvPicPr preferRelativeResize="0"/>
          <p:nvPr/>
        </p:nvPicPr>
        <p:blipFill rotWithShape="1">
          <a:blip r:embed="rId3">
            <a:alphaModFix/>
          </a:blip>
          <a:srcRect b="0" l="0" r="0" t="0"/>
          <a:stretch/>
        </p:blipFill>
        <p:spPr>
          <a:xfrm>
            <a:off x="596708" y="2598840"/>
            <a:ext cx="7950585" cy="2171294"/>
          </a:xfrm>
          <a:prstGeom prst="rect">
            <a:avLst/>
          </a:prstGeom>
          <a:noFill/>
          <a:ln>
            <a:noFill/>
          </a:ln>
        </p:spPr>
      </p:pic>
      <p:sp>
        <p:nvSpPr>
          <p:cNvPr id="157" name="Google Shape;157;p46"/>
          <p:cNvSpPr txBox="1"/>
          <p:nvPr/>
        </p:nvSpPr>
        <p:spPr>
          <a:xfrm>
            <a:off x="1853852" y="4780378"/>
            <a:ext cx="476765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5</a:t>
            </a:r>
            <a:r>
              <a:rPr b="0" i="0" lang="en-US" sz="1400" u="none" cap="none" strike="noStrike">
                <a:solidFill>
                  <a:srgbClr val="000000"/>
                </a:solidFill>
                <a:latin typeface="Times New Roman"/>
                <a:ea typeface="Times New Roman"/>
                <a:cs typeface="Times New Roman"/>
                <a:sym typeface="Times New Roman"/>
              </a:rPr>
              <a:t> Shows the Intermediary devices used in the network.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7"/>
          <p:cNvSpPr txBox="1"/>
          <p:nvPr>
            <p:ph type="title"/>
          </p:nvPr>
        </p:nvSpPr>
        <p:spPr>
          <a:xfrm>
            <a:off x="0" y="0"/>
            <a:ext cx="5486040" cy="91404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b="1" i="0" lang="en-US">
                <a:solidFill>
                  <a:schemeClr val="dk1"/>
                </a:solidFill>
                <a:latin typeface="Times New Roman"/>
                <a:ea typeface="Times New Roman"/>
                <a:cs typeface="Times New Roman"/>
                <a:sym typeface="Times New Roman"/>
              </a:rPr>
              <a:t>Network Components</a:t>
            </a:r>
            <a:endParaRPr b="1"/>
          </a:p>
        </p:txBody>
      </p:sp>
      <p:sp>
        <p:nvSpPr>
          <p:cNvPr id="163" name="Google Shape;163;p47"/>
          <p:cNvSpPr txBox="1"/>
          <p:nvPr>
            <p:ph idx="1" type="body"/>
          </p:nvPr>
        </p:nvSpPr>
        <p:spPr>
          <a:xfrm>
            <a:off x="137160" y="835303"/>
            <a:ext cx="8869680" cy="2465440"/>
          </a:xfrm>
          <a:prstGeom prst="rect">
            <a:avLst/>
          </a:prstGeom>
          <a:noFill/>
          <a:ln>
            <a:noFill/>
          </a:ln>
        </p:spPr>
        <p:txBody>
          <a:bodyPr anchorCtr="0" anchor="t" bIns="0" lIns="0" spcFirstLastPara="1" rIns="0" wrap="square" tIns="0">
            <a:normAutofit lnSpcReduction="10000"/>
          </a:bodyPr>
          <a:lstStyle/>
          <a:p>
            <a:pPr indent="0" lvl="0" marL="114300" rtl="0" algn="just">
              <a:lnSpc>
                <a:spcPct val="90000"/>
              </a:lnSpc>
              <a:spcBef>
                <a:spcPts val="1000"/>
              </a:spcBef>
              <a:spcAft>
                <a:spcPts val="0"/>
              </a:spcAft>
              <a:buSzPts val="1800"/>
              <a:buNone/>
            </a:pPr>
            <a:r>
              <a:rPr b="1" lang="en-US" sz="1700">
                <a:latin typeface="Times New Roman"/>
                <a:ea typeface="Times New Roman"/>
                <a:cs typeface="Times New Roman"/>
                <a:sym typeface="Times New Roman"/>
              </a:rPr>
              <a:t>5 Network Media</a:t>
            </a:r>
            <a:endParaRPr/>
          </a:p>
          <a:p>
            <a:pPr indent="0" lvl="0" marL="114300" rtl="0" algn="just">
              <a:lnSpc>
                <a:spcPct val="90000"/>
              </a:lnSpc>
              <a:spcBef>
                <a:spcPts val="1000"/>
              </a:spcBef>
              <a:spcAft>
                <a:spcPts val="0"/>
              </a:spcAft>
              <a:buSzPts val="1800"/>
              <a:buNone/>
            </a:pPr>
            <a:r>
              <a:rPr b="0" i="0" lang="en-US" sz="1700">
                <a:solidFill>
                  <a:schemeClr val="dk1"/>
                </a:solidFill>
                <a:highlight>
                  <a:srgbClr val="FFFFFF"/>
                </a:highlight>
                <a:latin typeface="Times New Roman"/>
                <a:ea typeface="Times New Roman"/>
                <a:cs typeface="Times New Roman"/>
                <a:sym typeface="Times New Roman"/>
              </a:rPr>
              <a:t>Communication transmits across a network of media. The media provides the channel over which the message travels from source to destination. Modern networks primarily use three types of media to interconnect devices, as shown in the figure:</a:t>
            </a:r>
            <a:endParaRPr/>
          </a:p>
          <a:p>
            <a:pPr indent="-342900" lvl="0" marL="457200" rtl="0" algn="just">
              <a:lnSpc>
                <a:spcPct val="90000"/>
              </a:lnSpc>
              <a:spcBef>
                <a:spcPts val="1000"/>
              </a:spcBef>
              <a:spcAft>
                <a:spcPts val="0"/>
              </a:spcAft>
              <a:buSzPts val="1800"/>
              <a:buFont typeface="Arial"/>
              <a:buChar char="•"/>
            </a:pPr>
            <a:r>
              <a:rPr b="1" i="0" lang="en-US" sz="1700">
                <a:solidFill>
                  <a:schemeClr val="dk1"/>
                </a:solidFill>
                <a:highlight>
                  <a:srgbClr val="FFFFFF"/>
                </a:highlight>
                <a:latin typeface="Times New Roman"/>
                <a:ea typeface="Times New Roman"/>
                <a:cs typeface="Times New Roman"/>
                <a:sym typeface="Times New Roman"/>
              </a:rPr>
              <a:t>Metal wires within cables</a:t>
            </a:r>
            <a:r>
              <a:rPr b="0" i="0" lang="en-US" sz="1700">
                <a:solidFill>
                  <a:schemeClr val="dk1"/>
                </a:solidFill>
                <a:highlight>
                  <a:srgbClr val="FFFFFF"/>
                </a:highlight>
                <a:latin typeface="Times New Roman"/>
                <a:ea typeface="Times New Roman"/>
                <a:cs typeface="Times New Roman"/>
                <a:sym typeface="Times New Roman"/>
              </a:rPr>
              <a:t> - Data is encoded into electrical impulses.</a:t>
            </a:r>
            <a:endParaRPr/>
          </a:p>
          <a:p>
            <a:pPr indent="-342900" lvl="0" marL="457200" rtl="0" algn="just">
              <a:lnSpc>
                <a:spcPct val="90000"/>
              </a:lnSpc>
              <a:spcBef>
                <a:spcPts val="1000"/>
              </a:spcBef>
              <a:spcAft>
                <a:spcPts val="0"/>
              </a:spcAft>
              <a:buSzPts val="1800"/>
              <a:buFont typeface="Arial"/>
              <a:buChar char="•"/>
            </a:pPr>
            <a:r>
              <a:rPr b="1" i="0" lang="en-US" sz="1700">
                <a:solidFill>
                  <a:schemeClr val="dk1"/>
                </a:solidFill>
                <a:highlight>
                  <a:srgbClr val="FFFFFF"/>
                </a:highlight>
                <a:latin typeface="Times New Roman"/>
                <a:ea typeface="Times New Roman"/>
                <a:cs typeface="Times New Roman"/>
                <a:sym typeface="Times New Roman"/>
              </a:rPr>
              <a:t>Glass or plastic fibers within cables (fiber-optic cable)</a:t>
            </a:r>
            <a:r>
              <a:rPr b="0" i="0" lang="en-US" sz="1700">
                <a:solidFill>
                  <a:schemeClr val="dk1"/>
                </a:solidFill>
                <a:highlight>
                  <a:srgbClr val="FFFFFF"/>
                </a:highlight>
                <a:latin typeface="Times New Roman"/>
                <a:ea typeface="Times New Roman"/>
                <a:cs typeface="Times New Roman"/>
                <a:sym typeface="Times New Roman"/>
              </a:rPr>
              <a:t> - Data is encoded into pulses of light.</a:t>
            </a:r>
            <a:endParaRPr/>
          </a:p>
          <a:p>
            <a:pPr indent="-342900" lvl="0" marL="457200" rtl="0" algn="just">
              <a:lnSpc>
                <a:spcPct val="90000"/>
              </a:lnSpc>
              <a:spcBef>
                <a:spcPts val="1000"/>
              </a:spcBef>
              <a:spcAft>
                <a:spcPts val="0"/>
              </a:spcAft>
              <a:buSzPts val="1800"/>
              <a:buFont typeface="Arial"/>
              <a:buChar char="•"/>
            </a:pPr>
            <a:r>
              <a:rPr b="1" i="0" lang="en-US" sz="1700">
                <a:solidFill>
                  <a:schemeClr val="dk1"/>
                </a:solidFill>
                <a:highlight>
                  <a:srgbClr val="FFFFFF"/>
                </a:highlight>
                <a:latin typeface="Times New Roman"/>
                <a:ea typeface="Times New Roman"/>
                <a:cs typeface="Times New Roman"/>
                <a:sym typeface="Times New Roman"/>
              </a:rPr>
              <a:t>Wireless transmission</a:t>
            </a:r>
            <a:r>
              <a:rPr b="0" i="0" lang="en-US" sz="1700">
                <a:solidFill>
                  <a:schemeClr val="dk1"/>
                </a:solidFill>
                <a:highlight>
                  <a:srgbClr val="FFFFFF"/>
                </a:highlight>
                <a:latin typeface="Times New Roman"/>
                <a:ea typeface="Times New Roman"/>
                <a:cs typeface="Times New Roman"/>
                <a:sym typeface="Times New Roman"/>
              </a:rPr>
              <a:t> - Data is encoded via modulation of specific frequencies of electromagnetic waves.</a:t>
            </a:r>
            <a:endParaRPr/>
          </a:p>
          <a:p>
            <a:pPr indent="0" lvl="0" marL="114300" rtl="0" algn="l">
              <a:lnSpc>
                <a:spcPct val="90000"/>
              </a:lnSpc>
              <a:spcBef>
                <a:spcPts val="1000"/>
              </a:spcBef>
              <a:spcAft>
                <a:spcPts val="0"/>
              </a:spcAft>
              <a:buSzPts val="1800"/>
              <a:buNone/>
            </a:pPr>
            <a:r>
              <a:t/>
            </a:r>
            <a:endParaRPr/>
          </a:p>
        </p:txBody>
      </p:sp>
      <p:pic>
        <p:nvPicPr>
          <p:cNvPr id="164" name="Google Shape;164;p47"/>
          <p:cNvPicPr preferRelativeResize="0"/>
          <p:nvPr/>
        </p:nvPicPr>
        <p:blipFill rotWithShape="1">
          <a:blip r:embed="rId3">
            <a:alphaModFix/>
          </a:blip>
          <a:srcRect b="0" l="0" r="0" t="0"/>
          <a:stretch/>
        </p:blipFill>
        <p:spPr>
          <a:xfrm>
            <a:off x="489857" y="3274658"/>
            <a:ext cx="8164286" cy="2612572"/>
          </a:xfrm>
          <a:prstGeom prst="rect">
            <a:avLst/>
          </a:prstGeom>
          <a:noFill/>
          <a:ln>
            <a:noFill/>
          </a:ln>
        </p:spPr>
      </p:pic>
      <p:sp>
        <p:nvSpPr>
          <p:cNvPr id="165" name="Google Shape;165;p47"/>
          <p:cNvSpPr txBox="1"/>
          <p:nvPr/>
        </p:nvSpPr>
        <p:spPr>
          <a:xfrm>
            <a:off x="303710" y="6334780"/>
            <a:ext cx="8703130" cy="338554"/>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highlight>
                  <a:srgbClr val="FFFFFF"/>
                </a:highlight>
                <a:latin typeface="Times New Roman"/>
                <a:ea typeface="Times New Roman"/>
                <a:cs typeface="Times New Roman"/>
                <a:sym typeface="Times New Roman"/>
              </a:rPr>
              <a:t>Criteria for choosing: </a:t>
            </a:r>
            <a:r>
              <a:rPr b="0" i="0" lang="en-US" sz="1600" u="none" cap="none" strike="noStrike">
                <a:solidFill>
                  <a:schemeClr val="dk1"/>
                </a:solidFill>
                <a:highlight>
                  <a:srgbClr val="FFFFFF"/>
                </a:highlight>
                <a:latin typeface="Times New Roman"/>
                <a:ea typeface="Times New Roman"/>
                <a:cs typeface="Times New Roman"/>
                <a:sym typeface="Times New Roman"/>
              </a:rPr>
              <a:t>max. distance, environment, amount of data, cost of media, and installation.</a:t>
            </a:r>
            <a:endParaRPr b="0" i="0" sz="1600" u="none" cap="none" strike="noStrike">
              <a:solidFill>
                <a:schemeClr val="dk1"/>
              </a:solidFill>
              <a:highlight>
                <a:srgbClr val="FFFFFF"/>
              </a:highlight>
              <a:latin typeface="Times New Roman"/>
              <a:ea typeface="Times New Roman"/>
              <a:cs typeface="Times New Roman"/>
              <a:sym typeface="Times New Roman"/>
            </a:endParaRPr>
          </a:p>
        </p:txBody>
      </p:sp>
      <p:sp>
        <p:nvSpPr>
          <p:cNvPr id="166" name="Google Shape;166;p47"/>
          <p:cNvSpPr txBox="1"/>
          <p:nvPr/>
        </p:nvSpPr>
        <p:spPr>
          <a:xfrm>
            <a:off x="1014607" y="5887230"/>
            <a:ext cx="656363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Figure 6 </a:t>
            </a:r>
            <a:r>
              <a:rPr b="0" i="0" lang="en-US" sz="1600" u="none" cap="none" strike="noStrike">
                <a:solidFill>
                  <a:srgbClr val="000000"/>
                </a:solidFill>
                <a:latin typeface="Times New Roman"/>
                <a:ea typeface="Times New Roman"/>
                <a:cs typeface="Times New Roman"/>
                <a:sym typeface="Times New Roman"/>
              </a:rPr>
              <a:t>Various ways of communication</a:t>
            </a:r>
            <a:r>
              <a:rPr b="0" i="0" lang="en-US" sz="1600" u="none" cap="none" strike="noStrike">
                <a:solidFill>
                  <a:schemeClr val="dk1"/>
                </a:solidFill>
                <a:highlight>
                  <a:srgbClr val="FFFFFF"/>
                </a:highlight>
                <a:latin typeface="Times New Roman"/>
                <a:ea typeface="Times New Roman"/>
                <a:cs typeface="Times New Roman"/>
                <a:sym typeface="Times New Roman"/>
              </a:rPr>
              <a:t> transmit across a network of media.</a:t>
            </a:r>
            <a:r>
              <a:rPr b="1" i="0" lang="en-US" sz="1600" u="none" cap="none" strike="noStrike">
                <a:solidFill>
                  <a:srgbClr val="000000"/>
                </a:solidFill>
                <a:latin typeface="Times New Roman"/>
                <a:ea typeface="Times New Roman"/>
                <a:cs typeface="Times New Roman"/>
                <a:sym typeface="Times New Roman"/>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2010-04-09T07:36:15Z</dcterms:created>
  <dc:creator>ABC</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CCC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37</vt:i4>
  </property>
</Properties>
</file>